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3"/>
    <p:sldId id="444" r:id="rId4"/>
    <p:sldId id="423" r:id="rId5"/>
    <p:sldId id="427" r:id="rId6"/>
    <p:sldId id="445" r:id="rId7"/>
    <p:sldId id="446" r:id="rId8"/>
    <p:sldId id="447" r:id="rId9"/>
    <p:sldId id="424" r:id="rId10"/>
    <p:sldId id="448" r:id="rId11"/>
    <p:sldId id="459" r:id="rId12"/>
    <p:sldId id="460" r:id="rId13"/>
    <p:sldId id="461" r:id="rId14"/>
    <p:sldId id="462" r:id="rId15"/>
    <p:sldId id="463" r:id="rId16"/>
    <p:sldId id="465" r:id="rId17"/>
    <p:sldId id="466" r:id="rId19"/>
    <p:sldId id="464" r:id="rId20"/>
    <p:sldId id="467" r:id="rId21"/>
    <p:sldId id="468" r:id="rId22"/>
    <p:sldId id="469" r:id="rId23"/>
    <p:sldId id="470" r:id="rId24"/>
    <p:sldId id="472" r:id="rId25"/>
    <p:sldId id="473" r:id="rId26"/>
    <p:sldId id="474" r:id="rId27"/>
    <p:sldId id="475" r:id="rId28"/>
    <p:sldId id="476" r:id="rId29"/>
    <p:sldId id="477" r:id="rId30"/>
    <p:sldId id="478" r:id="rId31"/>
    <p:sldId id="479" r:id="rId32"/>
    <p:sldId id="480" r:id="rId33"/>
    <p:sldId id="481" r:id="rId34"/>
    <p:sldId id="482" r:id="rId35"/>
    <p:sldId id="425" r:id="rId36"/>
    <p:sldId id="432" r:id="rId37"/>
    <p:sldId id="434" r:id="rId38"/>
    <p:sldId id="426" r:id="rId39"/>
    <p:sldId id="435" r:id="rId40"/>
    <p:sldId id="436" r:id="rId41"/>
    <p:sldId id="437" r:id="rId42"/>
  </p:sldIdLst>
  <p:sldSz cx="12192000" cy="6858000"/>
  <p:notesSz cx="6858000" cy="9144000"/>
  <p:embeddedFontLst>
    <p:embeddedFont>
      <p:font typeface="Calibri" panose="020F0502020204030204" charset="0"/>
      <p:regular r:id="rId47"/>
    </p:embeddedFont>
    <p:embeddedFont>
      <p:font typeface="微软雅黑" charset="-122"/>
      <p:regular r:id="rId48"/>
    </p:embeddedFont>
    <p:embeddedFont>
      <p:font typeface="等线" charset="0"/>
      <p:regular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 id="2" name="作者"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994"/>
    <a:srgbClr val="EDF8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4" d="100"/>
          <a:sy n="64" d="100"/>
        </p:scale>
        <p:origin x="6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29C4E-0EAD-4B86-AD66-A80E225D71E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02B45-E01B-4039-B5E2-63DEEBF3515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聚合酶（polymerase）又称多聚酶。是专门生物催化合成脱氧核糖核酸(DNA)和核糖核酸(RNA)的一类酶的统称。1957年，美国科学家阿瑟·科恩伯格（Arthur Kornberg）发现。</a:t>
            </a:r>
            <a:endParaRPr lang="zh-CN" altLang="en-US"/>
          </a:p>
          <a:p>
            <a:r>
              <a:rPr lang="zh-CN" altLang="en-US"/>
              <a:t>(1)依赖DNA的DNA聚合酶；(2)依赖RNA的DNA聚合酶；(3)依赖DNA的RNA聚合酶；(4)依赖RNA的RNA聚合酶。前两者是DNA聚合酶，它使DNA复制链按模板顺序延长。(3)和(4)是催化RNA生物合成反应中最主要的RNA合成酶，它们以四种三磷酸核糖核苷(NTP)为底物，并需有DNA模板以及Mn2 及Mg2 的存在下，在前一个核苷酸3′-OH与下一个核苷酸的5′-P聚合形成3′，5′-磷酸二酯键，其新生链的方向也是5′→3′</a:t>
            </a:r>
            <a:endParaRPr lang="zh-CN" altLang="en-US"/>
          </a:p>
          <a:p>
            <a:endParaRPr lang="zh-CN" altLang="en-US"/>
          </a:p>
          <a:p>
            <a:r>
              <a:rPr lang="zh-CN" altLang="en-US"/>
              <a:t>RNA聚合酶催化RNA的合成，其与DNA聚合酶有许多相同的催化特点：</a:t>
            </a:r>
            <a:endParaRPr lang="zh-CN" altLang="en-US"/>
          </a:p>
          <a:p>
            <a:r>
              <a:rPr lang="zh-CN" altLang="en-US"/>
              <a:t>①以DNA为模板；</a:t>
            </a:r>
            <a:endParaRPr lang="zh-CN" altLang="en-US"/>
          </a:p>
          <a:p>
            <a:r>
              <a:rPr lang="zh-CN" altLang="en-US"/>
              <a:t>②催化核苷酸通过聚合反应合成核酸；</a:t>
            </a:r>
            <a:endParaRPr lang="zh-CN" altLang="en-US"/>
          </a:p>
          <a:p>
            <a:r>
              <a:rPr lang="zh-CN" altLang="en-US"/>
              <a:t>③聚合反应是核苷酸形成3’，5’一磷酸二酯键的反应；</a:t>
            </a:r>
            <a:endParaRPr lang="zh-CN" altLang="en-US"/>
          </a:p>
          <a:p>
            <a:r>
              <a:rPr lang="zh-CN" altLang="en-US"/>
              <a:t>④以3’→5’方向阅读模板，5’→3’方向合成核酸；</a:t>
            </a:r>
            <a:endParaRPr lang="zh-CN" altLang="en-US"/>
          </a:p>
          <a:p>
            <a:r>
              <a:rPr lang="zh-CN" altLang="en-US"/>
              <a:t>⑤按照碱基配对原则忠实转录模板序列</a:t>
            </a:r>
            <a:endParaRPr lang="zh-CN" altLang="en-US"/>
          </a:p>
          <a:p>
            <a:endParaRPr lang="zh-CN" altLang="en-US"/>
          </a:p>
          <a:p>
            <a:r>
              <a:rPr lang="zh-CN" altLang="en-US"/>
              <a:t>与DNA聚合酶不同，RNA聚合酶无须引物，它能直接在模板上合成RNA链；RNA聚合酶能够局部解开DNA的两条链，所以转录时无须将DNA双链完全解开，RNA聚合酶无校对功能</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5</a:t>
            </a:r>
            <a:r>
              <a:rPr lang="zh-CN" altLang="en-US">
                <a:ea typeface="SimSun" pitchFamily="2" charset="-122"/>
              </a:rPr>
              <a:t>）转录完成，</a:t>
            </a:r>
            <a:r>
              <a:rPr lang="zh-CN" altLang="en-US">
                <a:ea typeface="SimSun" pitchFamily="2" charset="-122"/>
              </a:rPr>
              <a:t>离开细胞核</a:t>
            </a:r>
            <a:endParaRPr lang="zh-CN" altLang="en-US">
              <a:ea typeface="SimSun" pitchFamily="2" charset="-122"/>
            </a:endParaRPr>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A2 Biology </a:t>
            </a:r>
            <a:endParaRPr lang="en-GB" altLang="zh-CN" sz="1200" b="1"/>
          </a:p>
          <a:p>
            <a:pPr lvl="0" algn="ctr" eaLnBrk="0" hangingPunct="0"/>
            <a:r>
              <a:rPr lang="en-GB" altLang="zh-CN" sz="1200" b="1"/>
              <a:t>Gene Expression and Protein Synthesis</a:t>
            </a:r>
            <a:endParaRPr lang="en-GB" altLang="zh-CN" sz="1200" b="1"/>
          </a:p>
        </p:txBody>
      </p:sp>
      <p:sp>
        <p:nvSpPr>
          <p:cNvPr id="963586" name="幻灯片图像占位符 963585"/>
          <p:cNvSpPr>
            <a:spLocks noRot="1" noTextEdit="1"/>
          </p:cNvSpPr>
          <p:nvPr>
            <p:ph type="sldImg"/>
          </p:nvPr>
        </p:nvSpPr>
        <p:spPr/>
      </p:sp>
      <p:sp>
        <p:nvSpPr>
          <p:cNvPr id="963587" name="文本占位符 963586"/>
          <p:cNvSpPr>
            <a:spLocks noGrp="1"/>
          </p:cNvSpPr>
          <p:nvPr>
            <p:ph type="body" idx="1"/>
          </p:nvPr>
        </p:nvSpPr>
        <p:spPr>
          <a:xfrm>
            <a:off x="889000" y="4714875"/>
            <a:ext cx="4891088" cy="4467225"/>
          </a:xfrm>
        </p:spPr>
        <p:txBody>
          <a:bodyPr/>
          <a:p>
            <a:pPr lvl="0"/>
            <a:endParaRPr lang="en-GB"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en-GB" altLang="zh-CN" sz="1200" b="1" dirty="0"/>
            </a:fld>
            <a:endParaRPr lang="en-GB" altLang="zh-CN" sz="1200" b="1" dirty="0"/>
          </a:p>
        </p:txBody>
      </p:sp>
      <p:sp>
        <p:nvSpPr>
          <p:cNvPr id="3" name="页眉占位符 2"/>
          <p:cNvSpPr/>
          <p:nvPr>
            <p:ph type="hdr" sz="quarter" idx="3"/>
          </p:nvPr>
        </p:nvSpPr>
        <p:spPr/>
        <p:txBody>
          <a:bodyPr/>
          <a:p>
            <a:pPr lvl="0" algn="ctr" eaLnBrk="0" hangingPunct="0"/>
            <a:r>
              <a:rPr lang="en-GB" altLang="zh-CN" sz="1200" b="1"/>
              <a:t>Boardworks A2 Biology </a:t>
            </a:r>
            <a:endParaRPr lang="en-GB" altLang="zh-CN" sz="1200" b="1"/>
          </a:p>
          <a:p>
            <a:pPr lvl="0" algn="ctr" eaLnBrk="0" hangingPunct="0"/>
            <a:r>
              <a:rPr lang="en-GB" altLang="zh-CN" sz="1200" b="1"/>
              <a:t>Gene Expression and Protein Synthesis</a:t>
            </a:r>
            <a:endParaRPr lang="en-GB" altLang="zh-CN" sz="1200" b="1"/>
          </a:p>
        </p:txBody>
      </p:sp>
      <p:sp>
        <p:nvSpPr>
          <p:cNvPr id="1060866" name="幻灯片图像占位符 1060865"/>
          <p:cNvSpPr>
            <a:spLocks noRot="1" noTextEdit="1"/>
          </p:cNvSpPr>
          <p:nvPr>
            <p:ph type="sldImg"/>
          </p:nvPr>
        </p:nvSpPr>
        <p:spPr/>
      </p:sp>
      <p:sp>
        <p:nvSpPr>
          <p:cNvPr id="1060867" name="文本占位符 1060866"/>
          <p:cNvSpPr>
            <a:spLocks noGrp="1"/>
          </p:cNvSpPr>
          <p:nvPr>
            <p:ph type="body" idx="1"/>
          </p:nvPr>
        </p:nvSpPr>
        <p:spPr/>
        <p:txBody>
          <a:bodyPr/>
          <a:p>
            <a:pPr lvl="0"/>
            <a:endParaRPr lang="en-GB" altLang="x-non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胰腺分为外分泌部和内分泌部两部分。外分泌腺由腺泡和腺管组成，腺泡分泌胰液，腺管是胰液排出的通道。胰液中含有碳酸氢钠、胰蛋白酶原、脂肪酶、淀粉酶等。胰液通过胰腺管排入十二指肠，有消化蛋白质、脂肪和糖的作用。</a:t>
            </a:r>
            <a:endParaRPr lang="zh-CN" altLang="en-US"/>
          </a:p>
          <a:p>
            <a:r>
              <a:rPr lang="zh-CN" altLang="en-US"/>
              <a:t>内分泌腺由大小不同的细胞团——胰岛所组成，胰岛主要由4种细胞组成：α细胞、β细胞、D细胞、PP细胞。</a:t>
            </a:r>
            <a:endParaRPr lang="zh-CN" altLang="en-US"/>
          </a:p>
          <a:p>
            <a:r>
              <a:rPr lang="zh-CN" altLang="en-US"/>
              <a:t>α细胞分泌胰高血糖素，升高血糖；</a:t>
            </a:r>
            <a:endParaRPr lang="zh-CN" altLang="en-US"/>
          </a:p>
          <a:p>
            <a:r>
              <a:rPr lang="zh-CN" altLang="en-US"/>
              <a:t>β细胞分泌胰岛素，降低血糖；</a:t>
            </a:r>
            <a:endParaRPr lang="zh-CN" altLang="en-US"/>
          </a:p>
          <a:p>
            <a:r>
              <a:rPr lang="zh-CN" altLang="en-US"/>
              <a:t>D细胞分泌生长抑素，以旁分泌的方式抑制A、B细胞的分泌；</a:t>
            </a:r>
            <a:endParaRPr lang="zh-CN" altLang="en-US"/>
          </a:p>
          <a:p>
            <a:r>
              <a:rPr lang="zh-CN" altLang="en-US"/>
              <a:t>PP细胞分泌胰多肽，抑制胃肠运动、胰液分泌和胆囊收缩。</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Epithelial Sodium Channel</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There are two types of CVS procedures:</a:t>
            </a:r>
            <a:endParaRPr lang="zh-CN" altLang="en-US"/>
          </a:p>
          <a:p>
            <a:endParaRPr lang="zh-CN" altLang="en-US"/>
          </a:p>
          <a:p>
            <a:r>
              <a:rPr lang="zh-CN" altLang="en-US"/>
              <a:t>Transcervical. In this procedure, a catheter is inserted through the cervix into the placenta to obtain the tissue sample</a:t>
            </a:r>
            <a:endParaRPr lang="zh-CN" altLang="en-US"/>
          </a:p>
          <a:p>
            <a:endParaRPr lang="zh-CN" altLang="en-US"/>
          </a:p>
          <a:p>
            <a:r>
              <a:rPr lang="zh-CN" altLang="en-US"/>
              <a:t>Transabdominal. In this procedure, a needle is inserted through the abdomen and uterus into the placenta to obtain the tissue sample</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剂量补偿效应，英文名是 dosage compensation 。使细胞核中具有两份或两份以上基因的个体和只有一份基因的个体出现相同表型的遗传效应。一个细胞核中某一基因的数目称为基因剂量。在以性染色体决定性别的动物中，常染色体上的基因剂量并无差别，因为雌雄两性动物的常染色体的形态和数目都相同。但是对于性染色体来讲，包括人类在内的哺乳动物雌性个体的每一体细胞中有两条X染色体，所以在X染色体上的基因剂量有两份，而雄性个体只有一条 X染色体，基因剂量只有一份。</a:t>
            </a:r>
            <a:endParaRPr lang="zh-CN" altLang="en-US"/>
          </a:p>
          <a:p>
            <a:r>
              <a:rPr lang="zh-CN" altLang="en-US"/>
              <a:t>①正常雌性哺乳动物体细胞中的两个，X染色体之一在遗传性状表达上是失活的；</a:t>
            </a:r>
            <a:endParaRPr lang="zh-CN" altLang="en-US"/>
          </a:p>
          <a:p>
            <a:r>
              <a:rPr lang="zh-CN" altLang="en-US"/>
              <a:t>②在同一个体的不同细胞中，失活的X染色体可来源于雌性亲本，也可来源于雄性亲本；</a:t>
            </a:r>
            <a:endParaRPr lang="zh-CN" altLang="en-US"/>
          </a:p>
          <a:p>
            <a:r>
              <a:rPr lang="zh-CN" altLang="en-US"/>
              <a:t>③失活现象发生在胚胎发育的早期，一旦出现则从这一细胞分裂增殖而成的体细胞克隆中失活的都是同一来源的染色体。</a:t>
            </a:r>
            <a:endParaRPr lang="zh-CN" altLang="en-US"/>
          </a:p>
          <a:p>
            <a:r>
              <a:rPr lang="zh-CN" altLang="en-US"/>
              <a:t>人类女性的X染色体失活在胚胎发育的第16天就已发生，而且哪一条X染色体失活是随机的。其他有胎盘的哺乳动物也类同,但有袋类（如雌性袋鼠）失活的X染色体是有选择性的，失活的总是来源于雄性亲本的X染色体。</a:t>
            </a:r>
            <a:endParaRPr lang="zh-CN" altLang="en-US"/>
          </a:p>
          <a:p>
            <a:endParaRPr lang="zh-CN" altLang="en-US"/>
          </a:p>
          <a:p>
            <a:r>
              <a:rPr lang="zh-CN" altLang="en-US"/>
              <a:t>但很多疾病临床表型多变，X染色体失活只是有可能导致表型差异的其中一个因素。研究显示，人类中有15%的X-连锁基因会出现XCI逃逸，可能是因为它们编码的是一些高度剂量敏感的关键蛋白。逃逸基因的表达程度不同也可能会导致临床表型的差异。</a:t>
            </a:r>
            <a:endParaRPr lang="zh-CN" altLang="en-US"/>
          </a:p>
          <a:p>
            <a:endParaRPr lang="zh-CN" altLang="en-US"/>
          </a:p>
          <a:p>
            <a:r>
              <a:rPr lang="zh-CN" altLang="en-US"/>
              <a:t>Imprinted X Inactivation: Preferential Silencing of the Father</a:t>
            </a:r>
            <a:endParaRPr lang="zh-CN" altLang="en-US"/>
          </a:p>
          <a:p>
            <a:r>
              <a:rPr lang="zh-CN" altLang="en-US"/>
              <a:t>As mentioned earlier in the article, there are two types of X inactivation: imprinted and random. During imprinted X inactivation, the paternal (father's) X chromosome is preferentially silenced in the placenta (an extraembryonic tissue) of eutherian mammals, as well as in all cells of earlier marsupial mammals, such as opossums and kangaroos (Graves, 2006; Huynh &amp; Lee, 2005). Interestingly, XIST and TSIX are both important for imprinted XCI in the mouse (a eutherian), but marsupials do not have an XIST gene homologue (Duret et al., 2006; Lee, 2000; Marahrens et al., 1997; Sado et al., 2001). This raises the question of how imprinted inactivation is achieved in marsupials without using XIST. One possible mechanism involves pre-silencing of the paternal X in the male germ line during a process whereby both sex chromosomes are inactivated during meiosis; here, the inactive state of the X could be transmitted to the next generation (Hornecker et al., 2007; Huynh &amp; Lee, 2005; Namekawa et al., 2007). From an evolutionary point of view, such a form of inherited XCI would have easily and economically achieved dosage compensation in female embryos, because only females inherit an X chromosome from their fathers.</a:t>
            </a:r>
            <a:endParaRPr lang="zh-CN" altLang="en-US"/>
          </a:p>
          <a:p>
            <a:endParaRPr lang="zh-CN" altLang="en-US"/>
          </a:p>
          <a:p>
            <a:r>
              <a:rPr lang="zh-CN" altLang="en-US"/>
              <a:t>Interestingly, remnants of this type of mechanism may still exist in eutherian mammals, such as the mouse (Huynh &amp; Lee, 2005). While debate remains concerning the details of how and when dosage compensation is achieved, it is clear that imprinted XCI first occurs in all cells of early eutherian mammalian embryos prior to implantation into the uterus (Huynh &amp; Lee, 2005; Okamoto &amp; Heard, 2006). Together with the fact that earlier mammals, such as marsupials, also only silence their paternal Xs, imprinted XCI may represent an evolutionarily ancestral form of X inactivation. Occurring before the appearance of XIST and TSIX, imprinted XCI led to the evolution of random XCI in eutherian mammals.</a:t>
            </a:r>
            <a:endParaRPr lang="zh-CN" altLang="en-US"/>
          </a:p>
          <a:p>
            <a:endParaRPr lang="zh-CN" altLang="en-US"/>
          </a:p>
          <a:p>
            <a:r>
              <a:rPr lang="zh-CN" altLang="en-US"/>
              <a:t>Random X Inactivation</a:t>
            </a:r>
            <a:endParaRPr lang="zh-CN" altLang="en-US"/>
          </a:p>
          <a:p>
            <a:r>
              <a:rPr lang="zh-CN" altLang="en-US"/>
              <a:t>Random X inactivation occurs in the early female embryo, where both the maternal and the paternal X chromosome have an equal chance of becoming inactivated (Figure 4). Each female cell has the difficult task of trying to distinguish between two X chromosomes within the same nucleus, then designating one as an active X chromosome and the other as an inactive X. This complex process of silencing is accomplished independently in each cell, largely by XIST and TSIX.</a:t>
            </a:r>
            <a:endParaRPr lang="zh-CN" altLang="en-US"/>
          </a:p>
          <a:p>
            <a:endParaRPr lang="zh-CN" altLang="en-US"/>
          </a:p>
          <a:p>
            <a:r>
              <a:rPr lang="zh-CN" altLang="en-US"/>
              <a:t>Embryonic stem (ES) cells can undergo random X inactivation when differentiated in vitro (Martin et al., 1978; Rastan &amp; Robertson, 1985), and they thus serve as a good model system with which to study this phenomenon. In fact, the use of ES cells along with early mouse embryos has enabled geneticists to dissect the different phases of the random XCI pathway. It seems that each cell first counts its number of X chromosomes, then randomly chooses one X to remain active, and, finally, silences the future inactive X (Bourmil &amp; Lee, 2001). Whole-chromosome silencing involves the recruitment of many specialized factors, such as histone variants and chromatin modifiers (Lucchesi et al., 2005).</a:t>
            </a:r>
            <a:endParaRPr lang="zh-CN" altLang="en-US"/>
          </a:p>
          <a:p>
            <a:endParaRPr lang="zh-CN" altLang="en-US"/>
          </a:p>
          <a:p>
            <a:r>
              <a:rPr lang="zh-CN" altLang="en-US"/>
              <a:t>In addition to silencing one of the two Xs, the cell must also make sure that the other X remains active. Thus, there must be a way for the two Xs to communicate with each other to designate mutually exclusive fates. Interestingly, recent evidence suggests that this communication is mediated by protein- and transcription-dependent pairing between the Xs during early development (Bacher et al., 2006; Xu et al., 2006, 2007). The random XCI story becomes even more complex with the discovery of various enhancers and modifiers that can alter or skew inactivation of one X chromosome over the other.</a:t>
            </a:r>
            <a:endParaRPr lang="zh-CN" altLang="en-US"/>
          </a:p>
        </p:txBody>
      </p:sp>
      <p:sp>
        <p:nvSpPr>
          <p:cNvPr id="4" name="灯片编号占位符 3"/>
          <p:cNvSpPr>
            <a:spLocks noGrp="1"/>
          </p:cNvSpPr>
          <p:nvPr>
            <p:ph type="sldNum" sz="quarter" idx="5"/>
          </p:nvPr>
        </p:nvSpPr>
        <p:spPr/>
        <p:txBody>
          <a:bodyPr/>
          <a:p>
            <a:pPr lvl="0" algn="r"/>
            <a:fld id="{9A0DB2DC-4C9A-4742-B13C-FB6460FD3503}" type="slidenum">
              <a:rPr lang="en-GB" altLang="zh-CN" sz="1200" b="1" dirty="0"/>
            </a:fld>
            <a:endParaRPr lang="en-GB" altLang="zh-CN" sz="1200" b="1" dirty="0"/>
          </a:p>
        </p:txBody>
      </p:sp>
      <p:sp>
        <p:nvSpPr>
          <p:cNvPr id="5" name="页眉占位符 4"/>
          <p:cNvSpPr>
            <a:spLocks noGrp="1"/>
          </p:cNvSpPr>
          <p:nvPr>
            <p:ph type="hdr" sz="quarter"/>
          </p:nvPr>
        </p:nvSpPr>
        <p:spPr/>
        <p:txBody>
          <a:bodyPr/>
          <a:p>
            <a:pPr lvl="0" algn="ctr" eaLnBrk="0" hangingPunct="0"/>
            <a:r>
              <a:rPr lang="en-GB" altLang="zh-CN" sz="1200" b="1"/>
              <a:t>Boardworks AS Biology </a:t>
            </a:r>
            <a:endParaRPr lang="en-GB" altLang="zh-CN" sz="1200" b="1"/>
          </a:p>
          <a:p>
            <a:pPr lvl="0" algn="ctr" eaLnBrk="0" hangingPunct="0"/>
            <a:r>
              <a:rPr lang="en-GB" altLang="zh-CN" sz="1200" b="1"/>
              <a:t>Nucleic Acids and the Genetic Code</a:t>
            </a:r>
            <a:endParaRPr lang="en-GB" altLang="zh-CN" sz="1200"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96333" y="53975"/>
            <a:ext cx="9654117" cy="549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tags" Target="../tags/tag1.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tags" Target="../tags/tag2.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20.jpeg"/><Relationship Id="rId3" Type="http://schemas.openxmlformats.org/officeDocument/2006/relationships/tags" Target="../tags/tag4.xml"/><Relationship Id="rId2" Type="http://schemas.openxmlformats.org/officeDocument/2006/relationships/image" Target="../media/image19.jpeg"/><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jpe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jpeg"/><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5104504" y="1112320"/>
            <a:ext cx="1269368" cy="1200329"/>
          </a:xfrm>
          <a:prstGeom prst="roundRect">
            <a:avLst>
              <a:gd name="adj" fmla="val 9818"/>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形状 11"/>
          <p:cNvSpPr/>
          <p:nvPr/>
        </p:nvSpPr>
        <p:spPr>
          <a:xfrm>
            <a:off x="7734198" y="0"/>
            <a:ext cx="4457803" cy="6858000"/>
          </a:xfrm>
          <a:custGeom>
            <a:avLst/>
            <a:gdLst>
              <a:gd name="connsiteX0" fmla="*/ 0 w 4457803"/>
              <a:gd name="connsiteY0" fmla="*/ 0 h 6858000"/>
              <a:gd name="connsiteX1" fmla="*/ 4457803 w 4457803"/>
              <a:gd name="connsiteY1" fmla="*/ 0 h 6858000"/>
              <a:gd name="connsiteX2" fmla="*/ 4457803 w 4457803"/>
              <a:gd name="connsiteY2" fmla="*/ 6858000 h 6858000"/>
              <a:gd name="connsiteX3" fmla="*/ 0 w 44578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57803" h="6858000">
                <a:moveTo>
                  <a:pt x="0" y="0"/>
                </a:moveTo>
                <a:lnTo>
                  <a:pt x="4457803" y="0"/>
                </a:lnTo>
                <a:lnTo>
                  <a:pt x="4457803" y="6858000"/>
                </a:lnTo>
                <a:lnTo>
                  <a:pt x="0" y="6858000"/>
                </a:lnTo>
                <a:close/>
              </a:path>
            </a:pathLst>
          </a:custGeom>
          <a:solidFill>
            <a:srgbClr val="EDF8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图片 3"/>
          <p:cNvPicPr>
            <a:picLocks noChangeAspect="1"/>
          </p:cNvPicPr>
          <p:nvPr/>
        </p:nvPicPr>
        <p:blipFill rotWithShape="1">
          <a:blip r:embed="rId1"/>
          <a:srcRect l="22645" r="11720"/>
          <a:stretch>
            <a:fillRect/>
          </a:stretch>
        </p:blipFill>
        <p:spPr>
          <a:xfrm>
            <a:off x="5489607" y="1557426"/>
            <a:ext cx="6386378" cy="4865029"/>
          </a:xfrm>
          <a:prstGeom prst="roundRect">
            <a:avLst>
              <a:gd name="adj" fmla="val 5417"/>
            </a:avLst>
          </a:prstGeom>
        </p:spPr>
      </p:pic>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矩形: 圆角 7"/>
          <p:cNvSpPr/>
          <p:nvPr/>
        </p:nvSpPr>
        <p:spPr>
          <a:xfrm>
            <a:off x="365395" y="4434960"/>
            <a:ext cx="884429" cy="2862752"/>
          </a:xfrm>
          <a:prstGeom prst="roundRect">
            <a:avLst>
              <a:gd name="adj" fmla="val 9818"/>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24962" y="4434960"/>
            <a:ext cx="3394546" cy="922020"/>
          </a:xfrm>
          <a:prstGeom prst="rect">
            <a:avLst/>
          </a:prstGeom>
          <a:noFill/>
        </p:spPr>
        <p:txBody>
          <a:bodyPr wrap="square">
            <a:spAutoFit/>
          </a:bodyPr>
          <a:lstStyle/>
          <a:p>
            <a:pPr>
              <a:lnSpc>
                <a:spcPct val="150000"/>
              </a:lnSpc>
            </a:pPr>
            <a:r>
              <a:rPr lang="en-US" altLang="zh-CN" sz="3600" dirty="0">
                <a:solidFill>
                  <a:schemeClr val="bg2">
                    <a:lumMod val="50000"/>
                  </a:schemeClr>
                </a:solidFill>
                <a:latin typeface="汉仪旗黑X1-55W" panose="00020600040101010101" pitchFamily="18" charset="-122"/>
                <a:ea typeface="汉仪旗黑X1-55W" panose="00020600040101010101" pitchFamily="18" charset="-122"/>
                <a:cs typeface="Abel"/>
                <a:sym typeface="汉仪旗黑X1-55W" panose="00020600040101010101" pitchFamily="18" charset="-122"/>
              </a:rPr>
              <a:t>Kristin Guan</a:t>
            </a:r>
            <a:endParaRPr lang="en-US" altLang="zh-CN" sz="3600" dirty="0">
              <a:solidFill>
                <a:schemeClr val="bg2">
                  <a:lumMod val="50000"/>
                </a:schemeClr>
              </a:solidFill>
              <a:latin typeface="汉仪旗黑X1-55W" panose="00020600040101010101" pitchFamily="18" charset="-122"/>
              <a:ea typeface="汉仪旗黑X1-55W" panose="00020600040101010101" pitchFamily="18" charset="-122"/>
              <a:cs typeface="Abel"/>
              <a:sym typeface="汉仪旗黑X1-55W" panose="00020600040101010101" pitchFamily="18" charset="-122"/>
            </a:endParaRPr>
          </a:p>
        </p:txBody>
      </p:sp>
      <p:sp>
        <p:nvSpPr>
          <p:cNvPr id="20" name="文本框 19"/>
          <p:cNvSpPr txBox="1"/>
          <p:nvPr/>
        </p:nvSpPr>
        <p:spPr>
          <a:xfrm>
            <a:off x="365125" y="2390140"/>
            <a:ext cx="4996815" cy="1753235"/>
          </a:xfrm>
          <a:prstGeom prst="rect">
            <a:avLst/>
          </a:prstGeom>
          <a:noFill/>
        </p:spPr>
        <p:txBody>
          <a:bodyPr wrap="square" rtlCol="0">
            <a:spAutoFit/>
          </a:bodyPr>
          <a:lstStyle/>
          <a:p>
            <a:r>
              <a:rPr lang="zh-CN" altLang="en-US" sz="3600" dirty="0">
                <a:solidFill>
                  <a:srgbClr val="004994"/>
                </a:solidFill>
                <a:latin typeface="汉仪旗黑X1-75W" panose="00020600040101010101" pitchFamily="18" charset="-122"/>
                <a:ea typeface="汉仪旗黑X1-75W" panose="00020600040101010101" pitchFamily="18" charset="-122"/>
                <a:sym typeface="汉仪旗黑X1-75W" panose="00020600040101010101" pitchFamily="18" charset="-122"/>
              </a:rPr>
              <a:t>membranes,proteins,dna and gene expression</a:t>
            </a:r>
            <a:endParaRPr lang="zh-CN" altLang="en-US" sz="3600" dirty="0">
              <a:solidFill>
                <a:srgbClr val="004994"/>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cxnSp>
        <p:nvCxnSpPr>
          <p:cNvPr id="22" name="直接连接符 21"/>
          <p:cNvCxnSpPr/>
          <p:nvPr/>
        </p:nvCxnSpPr>
        <p:spPr>
          <a:xfrm>
            <a:off x="1860290" y="714845"/>
            <a:ext cx="97792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104504" y="3756754"/>
            <a:ext cx="0" cy="319040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65395" y="1191330"/>
            <a:ext cx="4462721" cy="1198880"/>
          </a:xfrm>
          <a:prstGeom prst="rect">
            <a:avLst/>
          </a:prstGeom>
          <a:noFill/>
        </p:spPr>
        <p:txBody>
          <a:bodyPr wrap="square" rtlCol="0">
            <a:spAutoFit/>
          </a:bodyPr>
          <a:lstStyle/>
          <a:p>
            <a:r>
              <a:rPr lang="en-US" altLang="zh-CN" sz="7200" dirty="0">
                <a:solidFill>
                  <a:srgbClr val="004994"/>
                </a:solidFill>
                <a:latin typeface="汉仪旗黑X1-75W" panose="00020600040101010101" pitchFamily="18" charset="-122"/>
                <a:ea typeface="汉仪旗黑X1-75W" panose="00020600040101010101" pitchFamily="18" charset="-122"/>
                <a:sym typeface="汉仪旗黑X1-75W" panose="00020600040101010101" pitchFamily="18" charset="-122"/>
              </a:rPr>
              <a:t>Topic2</a:t>
            </a:r>
            <a:endParaRPr lang="en-US" altLang="zh-CN" sz="7200" dirty="0">
              <a:solidFill>
                <a:srgbClr val="004994"/>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12090" y="153035"/>
            <a:ext cx="4370705" cy="521970"/>
          </a:xfrm>
          <a:prstGeom prst="rect">
            <a:avLst/>
          </a:prstGeom>
          <a:noFill/>
        </p:spPr>
        <p:txBody>
          <a:bodyPr wrap="square" rtlCol="0">
            <a:spAutoFit/>
          </a:bodyPr>
          <a:lstStyle/>
          <a:p>
            <a:r>
              <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rPr>
              <a:t>DNA </a:t>
            </a:r>
            <a:r>
              <a:rPr lang="zh-CN" altLang="en-US" sz="2800" b="1" dirty="0">
                <a:latin typeface="汉仪旗黑X1-75W" panose="00020600040101010101" pitchFamily="18" charset="-122"/>
                <a:ea typeface="汉仪旗黑X1-75W" panose="00020600040101010101" pitchFamily="18" charset="-122"/>
                <a:sym typeface="汉仪旗黑X1-75W" panose="00020600040101010101" pitchFamily="18" charset="-122"/>
              </a:rPr>
              <a:t>复制</a:t>
            </a:r>
            <a:r>
              <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rPr>
              <a:t> </a:t>
            </a:r>
            <a:endPar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Text Box 5"/>
          <p:cNvSpPr txBox="1"/>
          <p:nvPr/>
        </p:nvSpPr>
        <p:spPr>
          <a:xfrm>
            <a:off x="94615" y="842010"/>
            <a:ext cx="10445750" cy="2168525"/>
          </a:xfrm>
          <a:prstGeom prst="rect">
            <a:avLst/>
          </a:prstGeom>
          <a:noFill/>
        </p:spPr>
        <p:txBody>
          <a:bodyPr wrap="none" rtlCol="0">
            <a:spAutoFit/>
          </a:bodyPr>
          <a:p>
            <a:pPr algn="l">
              <a:lnSpc>
                <a:spcPct val="150000"/>
              </a:lnSpc>
              <a:buAutoNum type="arabicPeriod"/>
            </a:pPr>
            <a:r>
              <a:rPr lang="zh-CN" altLang="en-US">
                <a:sym typeface="+mn-ea"/>
              </a:rPr>
              <a:t>The DNA double helix unwinds and ‘unzips’ as the</a:t>
            </a:r>
            <a:r>
              <a:rPr lang="en-US" altLang="zh-CN">
                <a:sym typeface="+mn-ea"/>
              </a:rPr>
              <a:t> </a:t>
            </a:r>
            <a:r>
              <a:rPr lang="zh-CN" altLang="en-US">
                <a:sym typeface="+mn-ea"/>
              </a:rPr>
              <a:t>hydrogen bonds between the bases break by </a:t>
            </a:r>
            <a:r>
              <a:rPr lang="zh-CN" altLang="en-US">
                <a:solidFill>
                  <a:srgbClr val="FF0000"/>
                </a:solidFill>
                <a:sym typeface="+mn-ea"/>
              </a:rPr>
              <a:t>DNA</a:t>
            </a:r>
            <a:r>
              <a:rPr lang="en-US" altLang="zh-CN">
                <a:solidFill>
                  <a:srgbClr val="FF0000"/>
                </a:solidFill>
                <a:sym typeface="+mn-ea"/>
              </a:rPr>
              <a:t> helicase</a:t>
            </a:r>
            <a:endParaRPr lang="en-US" altLang="zh-CN"/>
          </a:p>
          <a:p>
            <a:pPr algn="l">
              <a:lnSpc>
                <a:spcPct val="150000"/>
              </a:lnSpc>
              <a:buAutoNum type="arabicPeriod"/>
            </a:pPr>
            <a:r>
              <a:rPr lang="en-US" altLang="zh-CN">
                <a:sym typeface="+mn-ea"/>
              </a:rPr>
              <a:t>the free nucleotides that pair up by complementary base pairing on each of the old DNA</a:t>
            </a:r>
            <a:endParaRPr lang="en-US" altLang="zh-CN"/>
          </a:p>
          <a:p>
            <a:pPr algn="l">
              <a:lnSpc>
                <a:spcPct val="150000"/>
              </a:lnSpc>
              <a:buAutoNum type="arabicPeriod"/>
            </a:pPr>
            <a:r>
              <a:rPr lang="en-US" altLang="zh-CN">
                <a:solidFill>
                  <a:srgbClr val="FF0000"/>
                </a:solidFill>
                <a:sym typeface="+mn-ea"/>
              </a:rPr>
              <a:t>DNA polymerase </a:t>
            </a:r>
            <a:r>
              <a:rPr lang="en-US" altLang="zh-CN">
                <a:sym typeface="+mn-ea"/>
              </a:rPr>
              <a:t>links adjacent nucleotides to each other by catalysing phosphodiester bonds.</a:t>
            </a:r>
            <a:endParaRPr lang="en-US" altLang="zh-CN"/>
          </a:p>
          <a:p>
            <a:pPr algn="l">
              <a:lnSpc>
                <a:spcPct val="150000"/>
              </a:lnSpc>
              <a:buAutoNum type="arabicPeriod"/>
            </a:pPr>
            <a:r>
              <a:rPr lang="en-US" altLang="zh-CN">
                <a:solidFill>
                  <a:srgbClr val="FF0000"/>
                </a:solidFill>
                <a:sym typeface="+mn-ea"/>
              </a:rPr>
              <a:t>DNA ligase</a:t>
            </a:r>
            <a:r>
              <a:rPr lang="en-US" altLang="zh-CN">
                <a:sym typeface="+mn-ea"/>
              </a:rPr>
              <a:t> links the okazaki fragments together</a:t>
            </a:r>
            <a:endParaRPr lang="en-US" altLang="zh-CN"/>
          </a:p>
          <a:p>
            <a:pPr algn="l">
              <a:lnSpc>
                <a:spcPct val="150000"/>
              </a:lnSpc>
              <a:buAutoNum type="arabicPeriod"/>
            </a:pPr>
            <a:r>
              <a:rPr lang="en-US" altLang="zh-CN">
                <a:sym typeface="+mn-ea"/>
              </a:rPr>
              <a:t>Hydrogen bonds form within the structure, allowing it to coil up into a double helix</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12090" y="153035"/>
            <a:ext cx="4370705" cy="521970"/>
          </a:xfrm>
          <a:prstGeom prst="rect">
            <a:avLst/>
          </a:prstGeom>
          <a:noFill/>
        </p:spPr>
        <p:txBody>
          <a:bodyPr wrap="square" rtlCol="0">
            <a:spAutoFit/>
          </a:bodyPr>
          <a:lstStyle/>
          <a:p>
            <a:r>
              <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rPr>
              <a:t>genetic </a:t>
            </a:r>
            <a:r>
              <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rPr>
              <a:t>code </a:t>
            </a:r>
            <a:endPar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Text Box 5"/>
          <p:cNvSpPr txBox="1"/>
          <p:nvPr/>
        </p:nvSpPr>
        <p:spPr>
          <a:xfrm>
            <a:off x="94615" y="842010"/>
            <a:ext cx="10704195" cy="1032510"/>
          </a:xfrm>
          <a:prstGeom prst="rect">
            <a:avLst/>
          </a:prstGeom>
          <a:noFill/>
        </p:spPr>
        <p:txBody>
          <a:bodyPr wrap="none" rtlCol="0">
            <a:spAutoFit/>
          </a:bodyPr>
          <a:p>
            <a:pPr algn="l">
              <a:spcBef>
                <a:spcPct val="20000"/>
              </a:spcBef>
              <a:buClr>
                <a:srgbClr val="10BC45"/>
              </a:buClr>
              <a:buSzPct val="80000"/>
              <a:buFont typeface="Wingdings" panose="05000000000000000000" pitchFamily="2" charset="2"/>
            </a:pPr>
            <a:r>
              <a:rPr lang="zh-CN" altLang="en-US">
                <a:highlight>
                  <a:srgbClr val="FFFF00"/>
                </a:highlight>
                <a:sym typeface="+mn-ea"/>
              </a:rPr>
              <a:t>一个染色体上只有一个</a:t>
            </a:r>
            <a:r>
              <a:rPr lang="en-US" altLang="zh-CN">
                <a:highlight>
                  <a:srgbClr val="FFFF00"/>
                </a:highlight>
                <a:sym typeface="+mn-ea"/>
              </a:rPr>
              <a:t>gene</a:t>
            </a:r>
            <a:r>
              <a:rPr lang="zh-CN" altLang="en-US">
                <a:highlight>
                  <a:srgbClr val="FFFF00"/>
                </a:highlight>
                <a:ea typeface="SimSun" charset="0"/>
                <a:sym typeface="+mn-ea"/>
              </a:rPr>
              <a:t>，其中</a:t>
            </a:r>
            <a:r>
              <a:rPr lang="en-US" altLang="zh-CN">
                <a:highlight>
                  <a:srgbClr val="FFFF00"/>
                </a:highlight>
                <a:ea typeface="SimSun" charset="0"/>
                <a:sym typeface="+mn-ea"/>
              </a:rPr>
              <a:t>gene</a:t>
            </a:r>
            <a:r>
              <a:rPr lang="zh-CN" altLang="en-US">
                <a:highlight>
                  <a:srgbClr val="FFFF00"/>
                </a:highlight>
                <a:ea typeface="SimSun" charset="0"/>
                <a:sym typeface="+mn-ea"/>
              </a:rPr>
              <a:t>里面是有用的</a:t>
            </a:r>
            <a:r>
              <a:rPr lang="en-US" altLang="zh-CN">
                <a:highlight>
                  <a:srgbClr val="FFFF00"/>
                </a:highlight>
                <a:ea typeface="SimSun" charset="0"/>
                <a:sym typeface="+mn-ea"/>
              </a:rPr>
              <a:t>dna</a:t>
            </a:r>
            <a:r>
              <a:rPr lang="zh-CN" altLang="en-US">
                <a:highlight>
                  <a:srgbClr val="FFFF00"/>
                </a:highlight>
                <a:ea typeface="SimSun" charset="0"/>
                <a:sym typeface="+mn-ea"/>
              </a:rPr>
              <a:t>，可以形成有用的</a:t>
            </a:r>
            <a:r>
              <a:rPr lang="en-US" altLang="zh-CN">
                <a:highlight>
                  <a:srgbClr val="FFFF00"/>
                </a:highlight>
                <a:ea typeface="SimSun" charset="0"/>
                <a:sym typeface="+mn-ea"/>
              </a:rPr>
              <a:t>protein</a:t>
            </a:r>
            <a:r>
              <a:rPr lang="zh-CN" altLang="en-US">
                <a:highlight>
                  <a:srgbClr val="FFFF00"/>
                </a:highlight>
                <a:ea typeface="SimSun" charset="0"/>
                <a:sym typeface="+mn-ea"/>
              </a:rPr>
              <a:t>，一条</a:t>
            </a:r>
            <a:r>
              <a:rPr lang="en-US" altLang="zh-CN">
                <a:highlight>
                  <a:srgbClr val="FFFF00"/>
                </a:highlight>
                <a:ea typeface="SimSun" charset="0"/>
                <a:sym typeface="+mn-ea"/>
              </a:rPr>
              <a:t>dna</a:t>
            </a:r>
            <a:r>
              <a:rPr lang="zh-CN" altLang="en-US">
                <a:highlight>
                  <a:srgbClr val="FFFF00"/>
                </a:highlight>
                <a:ea typeface="SimSun" charset="0"/>
                <a:sym typeface="+mn-ea"/>
              </a:rPr>
              <a:t>上有很多基因</a:t>
            </a:r>
            <a:endParaRPr lang="en-US" altLang="en-GB">
              <a:highlight>
                <a:srgbClr val="FFFF00"/>
              </a:highlight>
            </a:endParaRPr>
          </a:p>
          <a:p>
            <a:pPr algn="l">
              <a:spcBef>
                <a:spcPct val="20000"/>
              </a:spcBef>
              <a:buClr>
                <a:srgbClr val="10BC45"/>
              </a:buClr>
              <a:buSzPct val="80000"/>
              <a:buFont typeface="Wingdings" panose="05000000000000000000" pitchFamily="2" charset="2"/>
            </a:pPr>
            <a:r>
              <a:rPr lang="en-US" altLang="en-GB">
                <a:highlight>
                  <a:srgbClr val="FFFF00"/>
                </a:highlight>
                <a:sym typeface="+mn-ea"/>
              </a:rPr>
              <a:t>G</a:t>
            </a:r>
            <a:r>
              <a:rPr lang="en-GB" altLang="zh-CN">
                <a:highlight>
                  <a:srgbClr val="FFFF00"/>
                </a:highlight>
                <a:sym typeface="+mn-ea"/>
              </a:rPr>
              <a:t>ene:</a:t>
            </a:r>
            <a:r>
              <a:rPr lang="en-GB" altLang="zh-CN">
                <a:sym typeface="+mn-ea"/>
              </a:rPr>
              <a:t> </a:t>
            </a:r>
            <a:r>
              <a:rPr lang="en-GB" altLang="zh-CN">
                <a:highlight>
                  <a:srgbClr val="FFFF00"/>
                </a:highlight>
                <a:sym typeface="+mn-ea"/>
              </a:rPr>
              <a:t>a length of DNA that codes for a particular</a:t>
            </a:r>
            <a:r>
              <a:rPr lang="en-US" altLang="en-GB">
                <a:highlight>
                  <a:srgbClr val="FFFF00"/>
                </a:highlight>
                <a:sym typeface="+mn-ea"/>
              </a:rPr>
              <a:t> </a:t>
            </a:r>
            <a:r>
              <a:rPr lang="en-GB" altLang="zh-CN">
                <a:highlight>
                  <a:srgbClr val="FFFF00"/>
                </a:highlight>
                <a:ea typeface="Arial" panose="020B0604020202020204" pitchFamily="34" charset="0"/>
                <a:sym typeface="+mn-ea"/>
              </a:rPr>
              <a:t>polypeptide or protein</a:t>
            </a:r>
            <a:endParaRPr lang="en-GB" altLang="zh-CN">
              <a:highlight>
                <a:srgbClr val="FFFF00"/>
              </a:highlight>
              <a:ea typeface="Arial" panose="020B0604020202020204" pitchFamily="34" charset="0"/>
            </a:endParaRPr>
          </a:p>
          <a:p>
            <a:pPr algn="l">
              <a:spcBef>
                <a:spcPct val="20000"/>
              </a:spcBef>
              <a:buClr>
                <a:srgbClr val="10BC45"/>
              </a:buClr>
              <a:buSzPct val="80000"/>
              <a:buFont typeface="Wingdings" panose="05000000000000000000" pitchFamily="2" charset="2"/>
            </a:pPr>
            <a:r>
              <a:rPr lang="en-GB" altLang="zh-CN">
                <a:highlight>
                  <a:srgbClr val="FFFF00"/>
                </a:highlight>
                <a:ea typeface="Arial" panose="020B0604020202020204" pitchFamily="34" charset="0"/>
                <a:sym typeface="+mn-ea"/>
              </a:rPr>
              <a:t>Codon</a:t>
            </a:r>
            <a:r>
              <a:rPr lang="zh-CN" altLang="en-GB">
                <a:highlight>
                  <a:srgbClr val="FFFF00"/>
                </a:highlight>
                <a:ea typeface="Arial" panose="020B0604020202020204" pitchFamily="34" charset="0"/>
                <a:sym typeface="+mn-ea"/>
              </a:rPr>
              <a:t>密码子（</a:t>
            </a:r>
            <a:r>
              <a:rPr lang="en-US" altLang="zh-CN">
                <a:highlight>
                  <a:srgbClr val="FFFF00"/>
                </a:highlight>
                <a:ea typeface="Arial" panose="020B0604020202020204" pitchFamily="34" charset="0"/>
                <a:sym typeface="+mn-ea"/>
              </a:rPr>
              <a:t>1 codon=3bases</a:t>
            </a:r>
            <a:r>
              <a:rPr lang="zh-CN" altLang="en-US">
                <a:highlight>
                  <a:srgbClr val="FFFF00"/>
                </a:highlight>
                <a:ea typeface="SimSun" charset="0"/>
                <a:sym typeface="+mn-ea"/>
              </a:rPr>
              <a:t>）</a:t>
            </a:r>
            <a:r>
              <a:rPr lang="en-GB" altLang="zh-CN">
                <a:highlight>
                  <a:srgbClr val="FFFF00"/>
                </a:highlight>
                <a:ea typeface="Arial" panose="020B0604020202020204" pitchFamily="34" charset="0"/>
                <a:sym typeface="+mn-ea"/>
              </a:rPr>
              <a:t>: A sequence of 3 bases in DNA or mRNA</a:t>
            </a:r>
            <a:r>
              <a:rPr lang="zh-CN" altLang="en-GB">
                <a:highlight>
                  <a:srgbClr val="FFFF00"/>
                </a:highlight>
                <a:ea typeface="SimSun" charset="0"/>
                <a:sym typeface="+mn-ea"/>
              </a:rPr>
              <a:t>（还有</a:t>
            </a:r>
            <a:r>
              <a:rPr lang="en-US" altLang="zh-CN">
                <a:highlight>
                  <a:srgbClr val="FFFF00"/>
                </a:highlight>
                <a:ea typeface="SimSun" charset="0"/>
                <a:sym typeface="+mn-ea"/>
              </a:rPr>
              <a:t>anticodon</a:t>
            </a:r>
            <a:r>
              <a:rPr lang="zh-CN" altLang="en-US">
                <a:highlight>
                  <a:srgbClr val="FFFF00"/>
                </a:highlight>
                <a:ea typeface="SimSun" charset="0"/>
                <a:sym typeface="+mn-ea"/>
              </a:rPr>
              <a:t>）</a:t>
            </a:r>
            <a:r>
              <a:rPr lang="en-GB" altLang="zh-CN">
                <a:highlight>
                  <a:srgbClr val="FFFF00"/>
                </a:highlight>
                <a:ea typeface="Arial" panose="020B0604020202020204" pitchFamily="34" charset="0"/>
                <a:sym typeface="+mn-ea"/>
              </a:rPr>
              <a:t>.</a:t>
            </a:r>
            <a:endParaRPr lang="en-US"/>
          </a:p>
        </p:txBody>
      </p:sp>
      <p:grpSp>
        <p:nvGrpSpPr>
          <p:cNvPr id="3" name="组合 2"/>
          <p:cNvGrpSpPr/>
          <p:nvPr/>
        </p:nvGrpSpPr>
        <p:grpSpPr>
          <a:xfrm>
            <a:off x="384810" y="1819910"/>
            <a:ext cx="8212455" cy="1836420"/>
            <a:chOff x="522" y="3464"/>
            <a:chExt cx="13612" cy="2892"/>
          </a:xfrm>
        </p:grpSpPr>
        <p:grpSp>
          <p:nvGrpSpPr>
            <p:cNvPr id="4" name="组合 1"/>
            <p:cNvGrpSpPr/>
            <p:nvPr/>
          </p:nvGrpSpPr>
          <p:grpSpPr>
            <a:xfrm>
              <a:off x="522" y="4317"/>
              <a:ext cx="13612" cy="1082"/>
              <a:chOff x="395" y="4020"/>
              <a:chExt cx="13612" cy="1082"/>
            </a:xfrm>
          </p:grpSpPr>
          <p:pic>
            <p:nvPicPr>
              <p:cNvPr id="2148364" name="图片 2148363" descr="base sequence 1"/>
              <p:cNvPicPr>
                <a:picLocks noChangeAspect="1"/>
              </p:cNvPicPr>
              <p:nvPr/>
            </p:nvPicPr>
            <p:blipFill>
              <a:blip r:embed="rId1"/>
              <a:srcRect l="1323" r="1323"/>
              <a:stretch>
                <a:fillRect/>
              </a:stretch>
            </p:blipFill>
            <p:spPr>
              <a:xfrm>
                <a:off x="395" y="4400"/>
                <a:ext cx="13613" cy="703"/>
              </a:xfrm>
              <a:prstGeom prst="rect">
                <a:avLst/>
              </a:prstGeom>
              <a:noFill/>
              <a:ln w="9525">
                <a:noFill/>
              </a:ln>
            </p:spPr>
          </p:pic>
          <p:grpSp>
            <p:nvGrpSpPr>
              <p:cNvPr id="2148372" name="组合 2148371"/>
              <p:cNvGrpSpPr/>
              <p:nvPr/>
            </p:nvGrpSpPr>
            <p:grpSpPr>
              <a:xfrm>
                <a:off x="1140" y="4020"/>
                <a:ext cx="11925" cy="385"/>
                <a:chOff x="456" y="1608"/>
                <a:chExt cx="4770" cy="154"/>
              </a:xfrm>
            </p:grpSpPr>
            <p:sp>
              <p:nvSpPr>
                <p:cNvPr id="2148365" name="直接连接符 2148364"/>
                <p:cNvSpPr/>
                <p:nvPr/>
              </p:nvSpPr>
              <p:spPr>
                <a:xfrm>
                  <a:off x="462" y="1610"/>
                  <a:ext cx="0" cy="152"/>
                </a:xfrm>
                <a:prstGeom prst="line">
                  <a:avLst/>
                </a:prstGeom>
                <a:ln w="38100" cap="flat" cmpd="sng">
                  <a:solidFill>
                    <a:srgbClr val="000000"/>
                  </a:solidFill>
                  <a:prstDash val="solid"/>
                  <a:headEnd type="none" w="med" len="med"/>
                  <a:tailEnd type="none" w="med" len="med"/>
                </a:ln>
              </p:spPr>
            </p:sp>
            <p:sp>
              <p:nvSpPr>
                <p:cNvPr id="2148366" name="直接连接符 2148365"/>
                <p:cNvSpPr/>
                <p:nvPr/>
              </p:nvSpPr>
              <p:spPr>
                <a:xfrm>
                  <a:off x="5220" y="1608"/>
                  <a:ext cx="0" cy="152"/>
                </a:xfrm>
                <a:prstGeom prst="line">
                  <a:avLst/>
                </a:prstGeom>
                <a:ln w="38100" cap="flat" cmpd="sng">
                  <a:solidFill>
                    <a:srgbClr val="000000"/>
                  </a:solidFill>
                  <a:prstDash val="solid"/>
                  <a:headEnd type="none" w="med" len="med"/>
                  <a:tailEnd type="none" w="med" len="med"/>
                </a:ln>
              </p:spPr>
            </p:sp>
            <p:sp>
              <p:nvSpPr>
                <p:cNvPr id="2148367" name="直接连接符 2148366"/>
                <p:cNvSpPr/>
                <p:nvPr/>
              </p:nvSpPr>
              <p:spPr>
                <a:xfrm flipV="1">
                  <a:off x="456" y="1616"/>
                  <a:ext cx="4770" cy="2"/>
                </a:xfrm>
                <a:prstGeom prst="line">
                  <a:avLst/>
                </a:prstGeom>
                <a:ln w="38100" cap="flat" cmpd="sng">
                  <a:solidFill>
                    <a:srgbClr val="000000"/>
                  </a:solidFill>
                  <a:prstDash val="solid"/>
                  <a:headEnd type="none" w="med" len="med"/>
                  <a:tailEnd type="none" w="med" len="med"/>
                </a:ln>
              </p:spPr>
            </p:sp>
          </p:grpSp>
        </p:grpSp>
        <p:sp>
          <p:nvSpPr>
            <p:cNvPr id="2148369" name="文本框 2148368"/>
            <p:cNvSpPr txBox="1"/>
            <p:nvPr/>
          </p:nvSpPr>
          <p:spPr>
            <a:xfrm>
              <a:off x="5070" y="3464"/>
              <a:ext cx="4260" cy="580"/>
            </a:xfrm>
            <a:prstGeom prst="rect">
              <a:avLst/>
            </a:prstGeom>
            <a:noFill/>
            <a:ln w="38100">
              <a:noFill/>
            </a:ln>
          </p:spPr>
          <p:txBody>
            <a:bodyPr>
              <a:spAutoFit/>
            </a:bodyPr>
            <a:p>
              <a:pPr algn="ctr"/>
              <a:r>
                <a:rPr lang="en-GB" altLang="zh-CN" b="1">
                  <a:solidFill>
                    <a:srgbClr val="10BC45"/>
                  </a:solidFill>
                </a:rPr>
                <a:t>one gene</a:t>
              </a:r>
              <a:endParaRPr lang="en-GB" altLang="zh-CN" b="1">
                <a:solidFill>
                  <a:srgbClr val="10BC45"/>
                </a:solidFill>
              </a:endParaRPr>
            </a:p>
          </p:txBody>
        </p:sp>
        <p:sp>
          <p:nvSpPr>
            <p:cNvPr id="2148370" name="文本框 2148369"/>
            <p:cNvSpPr txBox="1"/>
            <p:nvPr/>
          </p:nvSpPr>
          <p:spPr>
            <a:xfrm>
              <a:off x="8250" y="5340"/>
              <a:ext cx="5700" cy="1016"/>
            </a:xfrm>
            <a:prstGeom prst="rect">
              <a:avLst/>
            </a:prstGeom>
            <a:noFill/>
            <a:ln w="38100">
              <a:noFill/>
            </a:ln>
          </p:spPr>
          <p:txBody>
            <a:bodyPr>
              <a:spAutoFit/>
            </a:bodyPr>
            <a:p>
              <a:pPr algn="ctr"/>
              <a:r>
                <a:rPr lang="en-GB" altLang="zh-CN" b="1">
                  <a:solidFill>
                    <a:srgbClr val="10BC45"/>
                  </a:solidFill>
                </a:rPr>
                <a:t>thousands more bases in gene (not shown)</a:t>
              </a:r>
              <a:endParaRPr lang="en-GB" altLang="zh-CN" b="1">
                <a:solidFill>
                  <a:srgbClr val="10BC45"/>
                </a:solidFill>
              </a:endParaRPr>
            </a:p>
          </p:txBody>
        </p:sp>
        <p:sp>
          <p:nvSpPr>
            <p:cNvPr id="2148371" name="直接连接符 2148370"/>
            <p:cNvSpPr/>
            <p:nvPr/>
          </p:nvSpPr>
          <p:spPr>
            <a:xfrm flipH="1" flipV="1">
              <a:off x="7170" y="5203"/>
              <a:ext cx="1080" cy="980"/>
            </a:xfrm>
            <a:prstGeom prst="line">
              <a:avLst/>
            </a:prstGeom>
            <a:ln w="38100" cap="flat" cmpd="sng">
              <a:solidFill>
                <a:srgbClr val="000000"/>
              </a:solidFill>
              <a:prstDash val="solid"/>
              <a:headEnd type="oval" w="sm" len="sm"/>
              <a:tailEnd type="triangle" w="med" len="med"/>
            </a:ln>
          </p:spPr>
        </p:sp>
      </p:grpSp>
      <p:pic>
        <p:nvPicPr>
          <p:cNvPr id="112" name="图片 111"/>
          <p:cNvPicPr/>
          <p:nvPr/>
        </p:nvPicPr>
        <p:blipFill>
          <a:blip r:embed="rId2"/>
          <a:stretch>
            <a:fillRect/>
          </a:stretch>
        </p:blipFill>
        <p:spPr>
          <a:xfrm>
            <a:off x="9222105" y="1527175"/>
            <a:ext cx="2689860" cy="2129155"/>
          </a:xfrm>
          <a:prstGeom prst="rect">
            <a:avLst/>
          </a:prstGeom>
          <a:noFill/>
          <a:ln w="9525">
            <a:noFill/>
          </a:ln>
        </p:spPr>
      </p:pic>
      <p:sp>
        <p:nvSpPr>
          <p:cNvPr id="7" name="Content Placeholder 6"/>
          <p:cNvSpPr/>
          <p:nvPr>
            <p:ph idx="1"/>
          </p:nvPr>
        </p:nvSpPr>
        <p:spPr>
          <a:xfrm>
            <a:off x="294005" y="3656330"/>
            <a:ext cx="10703560" cy="3475355"/>
          </a:xfrm>
        </p:spPr>
        <p:txBody>
          <a:bodyPr>
            <a:normAutofit fontScale="75000"/>
          </a:bodyPr>
          <a:p>
            <a:r>
              <a:rPr lang="zh-CN" altLang="en-US">
                <a:sym typeface="+mn-ea"/>
              </a:rPr>
              <a:t>It is a</a:t>
            </a:r>
            <a:r>
              <a:rPr lang="zh-CN" altLang="en-US">
                <a:solidFill>
                  <a:srgbClr val="FF0000"/>
                </a:solidFill>
                <a:sym typeface="+mn-ea"/>
              </a:rPr>
              <a:t> three-letter code,  known as a triplet</a:t>
            </a:r>
            <a:r>
              <a:rPr lang="en-US" altLang="zh-CN">
                <a:solidFill>
                  <a:srgbClr val="FF0000"/>
                </a:solidFill>
                <a:sym typeface="+mn-ea"/>
              </a:rPr>
              <a:t> </a:t>
            </a:r>
            <a:r>
              <a:rPr lang="zh-CN" altLang="en-US">
                <a:solidFill>
                  <a:srgbClr val="FF0000"/>
                </a:solidFill>
                <a:sym typeface="+mn-ea"/>
              </a:rPr>
              <a:t>code</a:t>
            </a:r>
            <a:r>
              <a:rPr lang="zh-CN" altLang="en-US">
                <a:sym typeface="+mn-ea"/>
              </a:rPr>
              <a:t>：three bases make the code</a:t>
            </a:r>
            <a:r>
              <a:rPr lang="en-US" altLang="zh-CN">
                <a:sym typeface="+mn-ea"/>
              </a:rPr>
              <a:t> </a:t>
            </a:r>
            <a:r>
              <a:rPr lang="zh-CN" altLang="en-US">
                <a:sym typeface="+mn-ea"/>
              </a:rPr>
              <a:t>for one amino acid</a:t>
            </a:r>
            <a:r>
              <a:rPr lang="en-US" altLang="zh-CN">
                <a:sym typeface="+mn-ea"/>
              </a:rPr>
              <a:t>.</a:t>
            </a:r>
            <a:r>
              <a:rPr lang="zh-CN" altLang="en-US">
                <a:sym typeface="+mn-ea"/>
              </a:rPr>
              <a:t> </a:t>
            </a:r>
            <a:endParaRPr lang="zh-CN" altLang="en-US">
              <a:sym typeface="+mn-ea"/>
            </a:endParaRPr>
          </a:p>
          <a:p>
            <a:r>
              <a:rPr lang="zh-CN" altLang="en-US">
                <a:sym typeface="+mn-ea"/>
              </a:rPr>
              <a:t>• The code is universal通用性</a:t>
            </a:r>
            <a:r>
              <a:rPr lang="en-US" altLang="zh-CN">
                <a:sym typeface="+mn-ea"/>
              </a:rPr>
              <a:t>:</a:t>
            </a:r>
            <a:r>
              <a:rPr lang="zh-CN" altLang="en-US">
                <a:sym typeface="+mn-ea"/>
              </a:rPr>
              <a:t>in all living things.</a:t>
            </a:r>
            <a:endParaRPr lang="zh-CN" altLang="en-US"/>
          </a:p>
          <a:p>
            <a:r>
              <a:rPr lang="zh-CN" altLang="en-US">
                <a:sym typeface="+mn-ea"/>
              </a:rPr>
              <a:t>• The code has punctuations.  </a:t>
            </a:r>
            <a:endParaRPr lang="zh-CN" altLang="en-US"/>
          </a:p>
          <a:p>
            <a:r>
              <a:rPr lang="zh-CN" altLang="en-US">
                <a:solidFill>
                  <a:srgbClr val="FF0000"/>
                </a:solidFill>
                <a:sym typeface="+mn-ea"/>
              </a:rPr>
              <a:t>stop triplets（终止密码）</a:t>
            </a:r>
            <a:r>
              <a:rPr lang="en-US" altLang="zh-CN">
                <a:solidFill>
                  <a:srgbClr val="FF0000"/>
                </a:solidFill>
                <a:sym typeface="+mn-ea"/>
              </a:rPr>
              <a:t>: UAG,UAA,UGA</a:t>
            </a:r>
            <a:r>
              <a:rPr lang="zh-CN" altLang="en-US">
                <a:solidFill>
                  <a:srgbClr val="FF0000"/>
                </a:solidFill>
                <a:sym typeface="+mn-ea"/>
              </a:rPr>
              <a:t>. start </a:t>
            </a:r>
            <a:r>
              <a:rPr lang="en-US" altLang="zh-CN">
                <a:solidFill>
                  <a:srgbClr val="FF0000"/>
                </a:solidFill>
                <a:sym typeface="+mn-ea"/>
              </a:rPr>
              <a:t>codon</a:t>
            </a:r>
            <a:r>
              <a:rPr lang="zh-CN" altLang="en-US">
                <a:solidFill>
                  <a:srgbClr val="FF0000"/>
                </a:solidFill>
                <a:ea typeface="SimSun" pitchFamily="2" charset="-122"/>
                <a:sym typeface="+mn-ea"/>
              </a:rPr>
              <a:t>：</a:t>
            </a:r>
            <a:r>
              <a:rPr lang="en-US" altLang="zh-CN">
                <a:solidFill>
                  <a:srgbClr val="FF0000"/>
                </a:solidFill>
                <a:ea typeface="SimSun" pitchFamily="2" charset="-122"/>
                <a:sym typeface="+mn-ea"/>
              </a:rPr>
              <a:t>AUG</a:t>
            </a:r>
            <a:r>
              <a:rPr lang="zh-CN" altLang="en-US">
                <a:solidFill>
                  <a:srgbClr val="FF0000"/>
                </a:solidFill>
                <a:ea typeface="SimSun" pitchFamily="2" charset="-122"/>
                <a:sym typeface="+mn-ea"/>
              </a:rPr>
              <a:t>起始密码子</a:t>
            </a:r>
            <a:endParaRPr lang="zh-CN" altLang="en-US">
              <a:solidFill>
                <a:srgbClr val="FF0000"/>
              </a:solidFill>
            </a:endParaRPr>
          </a:p>
          <a:p>
            <a:r>
              <a:rPr lang="zh-CN" altLang="en-US">
                <a:sym typeface="+mn-ea"/>
              </a:rPr>
              <a:t>• The code is degenerate简并性（多个</a:t>
            </a:r>
            <a:r>
              <a:rPr lang="en-US" altLang="zh-CN">
                <a:sym typeface="+mn-ea"/>
              </a:rPr>
              <a:t>droplet</a:t>
            </a:r>
            <a:r>
              <a:rPr lang="zh-CN" altLang="en-US">
                <a:ea typeface="SimSun" charset="0"/>
                <a:sym typeface="+mn-ea"/>
              </a:rPr>
              <a:t>）</a:t>
            </a:r>
            <a:r>
              <a:rPr lang="en-US" altLang="zh-CN">
                <a:sym typeface="+mn-ea"/>
              </a:rPr>
              <a:t>or </a:t>
            </a:r>
            <a:r>
              <a:rPr lang="en-GB" altLang="zh-CN">
                <a:sym typeface="+mn-ea"/>
              </a:rPr>
              <a:t>degeneracy</a:t>
            </a:r>
            <a:r>
              <a:rPr lang="zh-CN" altLang="en-US">
                <a:sym typeface="+mn-ea"/>
              </a:rPr>
              <a:t>.</a:t>
            </a:r>
            <a:endParaRPr lang="zh-CN" altLang="en-US"/>
          </a:p>
          <a:p>
            <a:r>
              <a:rPr lang="zh-CN" altLang="en-US">
                <a:sym typeface="+mn-ea"/>
              </a:rPr>
              <a:t>some amino acids are coded</a:t>
            </a:r>
            <a:r>
              <a:rPr lang="en-US" altLang="zh-CN">
                <a:sym typeface="+mn-ea"/>
              </a:rPr>
              <a:t> </a:t>
            </a:r>
            <a:r>
              <a:rPr lang="zh-CN" altLang="en-US">
                <a:sym typeface="+mn-ea"/>
              </a:rPr>
              <a:t>for by more than one triplet</a:t>
            </a:r>
            <a:r>
              <a:rPr lang="en-US" altLang="zh-CN">
                <a:sym typeface="+mn-ea"/>
              </a:rPr>
              <a:t>:</a:t>
            </a:r>
            <a:r>
              <a:rPr lang="zh-CN" altLang="en-US">
                <a:sym typeface="+mn-ea"/>
              </a:rPr>
              <a:t>cysteine is coded for by ACA and ACG. </a:t>
            </a:r>
            <a:endParaRPr lang="zh-CN" altLang="en-US"/>
          </a:p>
          <a:p>
            <a:pPr marL="342900" indent="-342900">
              <a:buFont typeface="Arial" panose="020B0604020202020204" pitchFamily="34" charset="0"/>
              <a:buChar char="•"/>
            </a:pPr>
            <a:r>
              <a:rPr lang="en-US" altLang="zh-CN">
                <a:sym typeface="+mn-ea"/>
              </a:rPr>
              <a:t>C</a:t>
            </a:r>
            <a:r>
              <a:rPr lang="zh-CN" altLang="en-US">
                <a:sym typeface="+mn-ea"/>
              </a:rPr>
              <a:t>ommaless连续性：after one amino acid is coded, the second amino acid will be automatically, coded by the next three letters </a:t>
            </a:r>
            <a:endParaRPr lang="zh-CN" altLang="en-US"/>
          </a:p>
          <a:p>
            <a:pPr marL="342900" indent="-342900">
              <a:buFont typeface="Arial" panose="020B0604020202020204" pitchFamily="34" charset="0"/>
              <a:buChar char="•"/>
            </a:pPr>
            <a:r>
              <a:rPr lang="en-GB" altLang="zh-CN">
                <a:sym typeface="+mn-ea"/>
              </a:rPr>
              <a:t>The genetic </a:t>
            </a:r>
            <a:r>
              <a:rPr lang="en-GB" altLang="zh-CN">
                <a:highlight>
                  <a:srgbClr val="FFFF00"/>
                </a:highlight>
                <a:sym typeface="+mn-ea"/>
              </a:rPr>
              <a:t>code is </a:t>
            </a:r>
            <a:r>
              <a:rPr lang="en-GB" altLang="zh-CN" b="1">
                <a:solidFill>
                  <a:srgbClr val="10BC45"/>
                </a:solidFill>
                <a:highlight>
                  <a:srgbClr val="FFFF00"/>
                </a:highlight>
                <a:sym typeface="+mn-ea"/>
              </a:rPr>
              <a:t>non-overlapping</a:t>
            </a:r>
            <a:r>
              <a:rPr lang="zh-CN" altLang="en-GB" b="1">
                <a:solidFill>
                  <a:srgbClr val="10BC45"/>
                </a:solidFill>
                <a:highlight>
                  <a:srgbClr val="FFFF00"/>
                </a:highlight>
                <a:sym typeface="+mn-ea"/>
              </a:rPr>
              <a:t>不重叠</a:t>
            </a:r>
            <a:r>
              <a:rPr lang="en-GB" altLang="zh-CN">
                <a:sym typeface="+mn-ea"/>
              </a:rPr>
              <a:t>: each base is only part of one triplet/codon, and each triplet/codon codes just one amino acid.</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图片 1"/>
          <p:cNvPicPr>
            <a:picLocks noChangeAspect="1"/>
          </p:cNvPicPr>
          <p:nvPr/>
        </p:nvPicPr>
        <p:blipFill>
          <a:blip r:embed="rId1"/>
          <a:stretch>
            <a:fillRect/>
          </a:stretch>
        </p:blipFill>
        <p:spPr>
          <a:xfrm>
            <a:off x="3202940" y="420370"/>
            <a:ext cx="6666865" cy="59340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49403" name="图片 2149402" descr="transcription"/>
          <p:cNvPicPr>
            <a:picLocks noChangeAspect="1"/>
          </p:cNvPicPr>
          <p:nvPr/>
        </p:nvPicPr>
        <p:blipFill>
          <a:blip r:embed="rId1"/>
          <a:stretch>
            <a:fillRect/>
          </a:stretch>
        </p:blipFill>
        <p:spPr>
          <a:xfrm>
            <a:off x="7244080" y="773748"/>
            <a:ext cx="4660900" cy="2036762"/>
          </a:xfrm>
          <a:prstGeom prst="rect">
            <a:avLst/>
          </a:prstGeom>
          <a:noFill/>
          <a:ln w="9525">
            <a:noFill/>
          </a:ln>
        </p:spPr>
      </p:pic>
      <p:sp>
        <p:nvSpPr>
          <p:cNvPr id="2149381" name="标题 2149380"/>
          <p:cNvSpPr>
            <a:spLocks noGrp="1"/>
          </p:cNvSpPr>
          <p:nvPr>
            <p:ph type="title"/>
          </p:nvPr>
        </p:nvSpPr>
        <p:spPr>
          <a:xfrm>
            <a:off x="-739140" y="0"/>
            <a:ext cx="7240588" cy="549275"/>
          </a:xfrm>
        </p:spPr>
        <p:txBody>
          <a:bodyPr anchor="ctr" anchorCtr="0">
            <a:normAutofit fontScale="90000"/>
          </a:bodyPr>
          <a:p>
            <a:r>
              <a:rPr lang="en-GB" altLang="zh-CN"/>
              <a:t> mRNA</a:t>
            </a:r>
            <a:endParaRPr lang="en-GB" altLang="zh-CN"/>
          </a:p>
        </p:txBody>
      </p:sp>
      <p:sp>
        <p:nvSpPr>
          <p:cNvPr id="2149389" name="矩形 2149388"/>
          <p:cNvSpPr/>
          <p:nvPr/>
        </p:nvSpPr>
        <p:spPr>
          <a:xfrm>
            <a:off x="563563" y="3174365"/>
            <a:ext cx="4635500" cy="822325"/>
          </a:xfrm>
          <a:prstGeom prst="rect">
            <a:avLst/>
          </a:prstGeom>
          <a:noFill/>
          <a:ln w="38100">
            <a:noFill/>
          </a:ln>
        </p:spPr>
        <p:txBody>
          <a:bodyPr>
            <a:spAutoFit/>
          </a:bodyPr>
          <a:p>
            <a:pPr>
              <a:spcBef>
                <a:spcPct val="20000"/>
              </a:spcBef>
              <a:buClr>
                <a:srgbClr val="10BC45"/>
              </a:buClr>
              <a:buSzPct val="80000"/>
              <a:buFont typeface="Wingdings" panose="05000000000000000000" pitchFamily="2" charset="2"/>
            </a:pPr>
            <a:r>
              <a:rPr lang="en-GB" altLang="zh-CN"/>
              <a:t>Like DNA, mRNA is a nucleic acid, but it differs in that:</a:t>
            </a:r>
            <a:endParaRPr lang="en-GB" altLang="zh-CN"/>
          </a:p>
        </p:txBody>
      </p:sp>
      <p:sp>
        <p:nvSpPr>
          <p:cNvPr id="2149391" name="矩形 2149390"/>
          <p:cNvSpPr/>
          <p:nvPr/>
        </p:nvSpPr>
        <p:spPr>
          <a:xfrm>
            <a:off x="563563" y="4120833"/>
            <a:ext cx="3436937" cy="460375"/>
          </a:xfrm>
          <a:prstGeom prst="rect">
            <a:avLst/>
          </a:prstGeom>
          <a:noFill/>
          <a:ln w="38100">
            <a:noFill/>
          </a:ln>
        </p:spPr>
        <p:txBody>
          <a:bodyPr>
            <a:spAutoFit/>
          </a:bodyPr>
          <a:p>
            <a:pPr marL="355600" indent="-355600">
              <a:spcBef>
                <a:spcPct val="20000"/>
              </a:spcBef>
              <a:buClr>
                <a:srgbClr val="10BC45"/>
              </a:buClr>
              <a:buSzPct val="80000"/>
              <a:buFont typeface="Wingdings" panose="05000000000000000000" pitchFamily="2" charset="2"/>
              <a:buChar char="l"/>
            </a:pPr>
            <a:r>
              <a:rPr lang="en-GB" altLang="zh-CN"/>
              <a:t>it is single stranded</a:t>
            </a:r>
            <a:endParaRPr lang="en-GB" altLang="zh-CN"/>
          </a:p>
        </p:txBody>
      </p:sp>
      <p:sp>
        <p:nvSpPr>
          <p:cNvPr id="2149392" name="矩形 2149391"/>
          <p:cNvSpPr/>
          <p:nvPr/>
        </p:nvSpPr>
        <p:spPr>
          <a:xfrm>
            <a:off x="563563" y="4752975"/>
            <a:ext cx="4237037" cy="822325"/>
          </a:xfrm>
          <a:prstGeom prst="rect">
            <a:avLst/>
          </a:prstGeom>
          <a:noFill/>
          <a:ln w="38100">
            <a:noFill/>
          </a:ln>
        </p:spPr>
        <p:txBody>
          <a:bodyPr>
            <a:spAutoFit/>
          </a:bodyPr>
          <a:p>
            <a:pPr marL="355600" indent="-355600">
              <a:spcBef>
                <a:spcPct val="20000"/>
              </a:spcBef>
              <a:buClr>
                <a:srgbClr val="10BC45"/>
              </a:buClr>
              <a:buSzPct val="80000"/>
              <a:buFont typeface="Wingdings" panose="05000000000000000000" pitchFamily="2" charset="2"/>
              <a:buChar char="l"/>
            </a:pPr>
            <a:r>
              <a:rPr lang="en-GB" altLang="zh-CN"/>
              <a:t>it contains ribose instead of deoxyribose</a:t>
            </a:r>
            <a:endParaRPr lang="en-GB" altLang="zh-CN"/>
          </a:p>
        </p:txBody>
      </p:sp>
      <p:sp>
        <p:nvSpPr>
          <p:cNvPr id="2149393" name="矩形 2149392"/>
          <p:cNvSpPr/>
          <p:nvPr/>
        </p:nvSpPr>
        <p:spPr>
          <a:xfrm>
            <a:off x="563563" y="5746750"/>
            <a:ext cx="5600700" cy="457200"/>
          </a:xfrm>
          <a:prstGeom prst="rect">
            <a:avLst/>
          </a:prstGeom>
          <a:noFill/>
          <a:ln w="38100">
            <a:noFill/>
          </a:ln>
        </p:spPr>
        <p:txBody>
          <a:bodyPr>
            <a:spAutoFit/>
          </a:bodyPr>
          <a:p>
            <a:pPr marL="355600" indent="-355600">
              <a:spcBef>
                <a:spcPct val="20000"/>
              </a:spcBef>
              <a:buClr>
                <a:srgbClr val="10BC45"/>
              </a:buClr>
              <a:buSzPct val="80000"/>
              <a:buFont typeface="Wingdings" panose="05000000000000000000" pitchFamily="2" charset="2"/>
              <a:buChar char="l"/>
            </a:pPr>
            <a:r>
              <a:rPr lang="en-GB" altLang="zh-CN"/>
              <a:t>it contains </a:t>
            </a:r>
            <a:r>
              <a:rPr lang="en-GB" altLang="zh-CN">
                <a:highlight>
                  <a:srgbClr val="FFFF00"/>
                </a:highlight>
              </a:rPr>
              <a:t>uracil</a:t>
            </a:r>
            <a:r>
              <a:rPr lang="en-GB" altLang="zh-CN"/>
              <a:t> instead of </a:t>
            </a:r>
            <a:r>
              <a:rPr lang="en-GB" altLang="zh-CN">
                <a:highlight>
                  <a:srgbClr val="FFFF00"/>
                </a:highlight>
              </a:rPr>
              <a:t>thymine</a:t>
            </a:r>
            <a:r>
              <a:rPr lang="en-GB" altLang="zh-CN"/>
              <a:t>.</a:t>
            </a:r>
            <a:endParaRPr lang="en-GB" altLang="zh-CN"/>
          </a:p>
        </p:txBody>
      </p:sp>
      <p:sp>
        <p:nvSpPr>
          <p:cNvPr id="2149400" name="文本框 2149399"/>
          <p:cNvSpPr txBox="1"/>
          <p:nvPr/>
        </p:nvSpPr>
        <p:spPr>
          <a:xfrm>
            <a:off x="9526905" y="1622743"/>
            <a:ext cx="2378075" cy="1187450"/>
          </a:xfrm>
          <a:prstGeom prst="rect">
            <a:avLst/>
          </a:prstGeom>
          <a:noFill/>
          <a:ln w="38100">
            <a:noFill/>
          </a:ln>
        </p:spPr>
        <p:txBody>
          <a:bodyPr>
            <a:spAutoFit/>
          </a:bodyPr>
          <a:p>
            <a:pPr algn="ctr"/>
            <a:r>
              <a:rPr lang="en-GB" altLang="zh-CN" b="1">
                <a:solidFill>
                  <a:srgbClr val="10BC45"/>
                </a:solidFill>
              </a:rPr>
              <a:t>mRNA strand during transcription</a:t>
            </a:r>
            <a:endParaRPr lang="en-GB" altLang="zh-CN" b="1">
              <a:solidFill>
                <a:srgbClr val="10BC45"/>
              </a:solidFill>
            </a:endParaRPr>
          </a:p>
        </p:txBody>
      </p:sp>
      <p:sp>
        <p:nvSpPr>
          <p:cNvPr id="4" name="文本框 1"/>
          <p:cNvSpPr txBox="1"/>
          <p:nvPr/>
        </p:nvSpPr>
        <p:spPr>
          <a:xfrm>
            <a:off x="335915" y="774065"/>
            <a:ext cx="8368030" cy="1568450"/>
          </a:xfrm>
          <a:prstGeom prst="rect">
            <a:avLst/>
          </a:prstGeom>
          <a:noFill/>
        </p:spPr>
        <p:txBody>
          <a:bodyPr wrap="square" rtlCol="0" anchor="t">
            <a:spAutoFit/>
          </a:bodyPr>
          <a:p>
            <a:pPr>
              <a:spcBef>
                <a:spcPct val="20000"/>
              </a:spcBef>
              <a:buClr>
                <a:srgbClr val="10BC45"/>
              </a:buClr>
              <a:buSzPct val="80000"/>
              <a:buFont typeface="Wingdings" panose="05000000000000000000" pitchFamily="2" charset="2"/>
            </a:pPr>
            <a:r>
              <a:rPr lang="en-US" altLang="en-GB">
                <a:solidFill>
                  <a:srgbClr val="FF0000"/>
                </a:solidFill>
                <a:sym typeface="+mn-ea"/>
              </a:rPr>
              <a:t>T</a:t>
            </a:r>
            <a:r>
              <a:rPr lang="en-GB" altLang="zh-CN">
                <a:solidFill>
                  <a:srgbClr val="FF0000"/>
                </a:solidFill>
                <a:sym typeface="+mn-ea"/>
              </a:rPr>
              <a:t>ranscription</a:t>
            </a:r>
            <a:r>
              <a:rPr lang="zh-CN" altLang="en-GB">
                <a:solidFill>
                  <a:srgbClr val="FF0000"/>
                </a:solidFill>
                <a:ea typeface="SimSun" charset="0"/>
                <a:sym typeface="+mn-ea"/>
              </a:rPr>
              <a:t>（发生在细胞核）</a:t>
            </a:r>
            <a:r>
              <a:rPr lang="en-GB" altLang="zh-CN">
                <a:sym typeface="+mn-ea"/>
              </a:rPr>
              <a:t>: copying the genetic</a:t>
            </a:r>
            <a:r>
              <a:rPr lang="en-GB" altLang="zh-CN">
                <a:highlight>
                  <a:srgbClr val="FFFF00"/>
                </a:highlight>
                <a:sym typeface="+mn-ea"/>
              </a:rPr>
              <a:t> information</a:t>
            </a:r>
            <a:r>
              <a:rPr lang="en-US" altLang="en-GB">
                <a:highlight>
                  <a:srgbClr val="FFFF00"/>
                </a:highlight>
                <a:sym typeface="+mn-ea"/>
              </a:rPr>
              <a:t> </a:t>
            </a:r>
            <a:r>
              <a:rPr lang="en-GB" altLang="zh-CN">
                <a:highlight>
                  <a:srgbClr val="FFFF00"/>
                </a:highlight>
                <a:sym typeface="+mn-ea"/>
              </a:rPr>
              <a:t>in a molecule of DNA into a complementary</a:t>
            </a:r>
            <a:r>
              <a:rPr lang="en-US" altLang="en-GB">
                <a:highlight>
                  <a:srgbClr val="FFFF00"/>
                </a:highlight>
                <a:sym typeface="+mn-ea"/>
              </a:rPr>
              <a:t> </a:t>
            </a:r>
            <a:r>
              <a:rPr lang="en-GB" altLang="zh-CN">
                <a:highlight>
                  <a:srgbClr val="FFFF00"/>
                </a:highlight>
                <a:sym typeface="+mn-ea"/>
              </a:rPr>
              <a:t>strand of mRNA</a:t>
            </a:r>
            <a:r>
              <a:rPr lang="en-GB" altLang="zh-CN">
                <a:sym typeface="+mn-ea"/>
              </a:rPr>
              <a:t>; a single strand of the DNA is</a:t>
            </a:r>
            <a:r>
              <a:rPr lang="en-US" altLang="en-GB">
                <a:sym typeface="+mn-ea"/>
              </a:rPr>
              <a:t> </a:t>
            </a:r>
            <a:r>
              <a:rPr lang="en-GB" altLang="zh-CN">
                <a:sym typeface="+mn-ea"/>
              </a:rPr>
              <a:t>used as a template</a:t>
            </a:r>
            <a:r>
              <a:rPr lang="zh-CN" altLang="en-GB">
                <a:ea typeface="SimSun" charset="0"/>
                <a:sym typeface="+mn-ea"/>
              </a:rPr>
              <a:t>（一条链可以作为模版进行</a:t>
            </a:r>
            <a:r>
              <a:rPr lang="zh-CN" altLang="en-GB">
                <a:ea typeface="SimSun" charset="0"/>
                <a:sym typeface="+mn-ea"/>
              </a:rPr>
              <a:t>互补）</a:t>
            </a:r>
            <a:endParaRPr lang="zh-CN" altLang="en-GB">
              <a:ea typeface="SimSun" charset="0"/>
              <a:sym typeface="+mn-ea"/>
            </a:endParaRPr>
          </a:p>
        </p:txBody>
      </p:sp>
      <p:sp>
        <p:nvSpPr>
          <p:cNvPr id="5" name="文本框 2"/>
          <p:cNvSpPr txBox="1"/>
          <p:nvPr/>
        </p:nvSpPr>
        <p:spPr>
          <a:xfrm>
            <a:off x="563880" y="2049780"/>
            <a:ext cx="8808085" cy="368300"/>
          </a:xfrm>
          <a:prstGeom prst="rect">
            <a:avLst/>
          </a:prstGeom>
          <a:noFill/>
        </p:spPr>
        <p:txBody>
          <a:bodyPr wrap="square" rtlCol="0" anchor="t">
            <a:spAutoFit/>
          </a:bodyPr>
          <a:p>
            <a:r>
              <a:rPr lang="en-US" altLang="en-GB">
                <a:sym typeface="+mn-ea"/>
              </a:rPr>
              <a:t>after transcription ,mRNA will leave the nucleus into the cytoplasm</a:t>
            </a:r>
            <a:endParaRPr lang="en-US" altLang="en-GB">
              <a:sym typeface="+mn-ea"/>
            </a:endParaRPr>
          </a:p>
        </p:txBody>
      </p:sp>
      <p:pic>
        <p:nvPicPr>
          <p:cNvPr id="100" name="图片 99"/>
          <p:cNvPicPr/>
          <p:nvPr>
            <p:custDataLst>
              <p:tags r:id="rId2"/>
            </p:custDataLst>
          </p:nvPr>
        </p:nvPicPr>
        <p:blipFill>
          <a:blip r:embed="rId3"/>
          <a:stretch>
            <a:fillRect/>
          </a:stretch>
        </p:blipFill>
        <p:spPr>
          <a:xfrm>
            <a:off x="5313680" y="3481705"/>
            <a:ext cx="6591300" cy="2552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49403"/>
                                        </p:tgtEl>
                                        <p:attrNameLst>
                                          <p:attrName>style.visibility</p:attrName>
                                        </p:attrNameLst>
                                      </p:cBhvr>
                                      <p:to>
                                        <p:strVal val="visible"/>
                                      </p:to>
                                    </p:set>
                                    <p:animEffect transition="in" filter="wipe(left)">
                                      <p:cBhvr>
                                        <p:cTn id="7" dur="500"/>
                                        <p:tgtEl>
                                          <p:spTgt spid="214940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49400"/>
                                        </p:tgtEl>
                                        <p:attrNameLst>
                                          <p:attrName>style.visibility</p:attrName>
                                        </p:attrNameLst>
                                      </p:cBhvr>
                                      <p:to>
                                        <p:strVal val="visible"/>
                                      </p:to>
                                    </p:set>
                                    <p:animEffect transition="in" filter="wipe(down)">
                                      <p:cBhvr>
                                        <p:cTn id="11" dur="500"/>
                                        <p:tgtEl>
                                          <p:spTgt spid="214940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49389"/>
                                        </p:tgtEl>
                                        <p:attrNameLst>
                                          <p:attrName>style.visibility</p:attrName>
                                        </p:attrNameLst>
                                      </p:cBhvr>
                                      <p:to>
                                        <p:strVal val="visible"/>
                                      </p:to>
                                    </p:set>
                                    <p:animEffect transition="in" filter="dissolve">
                                      <p:cBhvr>
                                        <p:cTn id="16" dur="500"/>
                                        <p:tgtEl>
                                          <p:spTgt spid="214938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149391"/>
                                        </p:tgtEl>
                                        <p:attrNameLst>
                                          <p:attrName>style.visibility</p:attrName>
                                        </p:attrNameLst>
                                      </p:cBhvr>
                                      <p:to>
                                        <p:strVal val="visible"/>
                                      </p:to>
                                    </p:set>
                                    <p:animEffect transition="in" filter="dissolve">
                                      <p:cBhvr>
                                        <p:cTn id="21" dur="500"/>
                                        <p:tgtEl>
                                          <p:spTgt spid="214939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149392"/>
                                        </p:tgtEl>
                                        <p:attrNameLst>
                                          <p:attrName>style.visibility</p:attrName>
                                        </p:attrNameLst>
                                      </p:cBhvr>
                                      <p:to>
                                        <p:strVal val="visible"/>
                                      </p:to>
                                    </p:set>
                                    <p:animEffect transition="in" filter="dissolve">
                                      <p:cBhvr>
                                        <p:cTn id="26" dur="500"/>
                                        <p:tgtEl>
                                          <p:spTgt spid="214939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49393"/>
                                        </p:tgtEl>
                                        <p:attrNameLst>
                                          <p:attrName>style.visibility</p:attrName>
                                        </p:attrNameLst>
                                      </p:cBhvr>
                                      <p:to>
                                        <p:strVal val="visible"/>
                                      </p:to>
                                    </p:set>
                                    <p:animEffect transition="in" filter="dissolve">
                                      <p:cBhvr>
                                        <p:cTn id="31" dur="500"/>
                                        <p:tgtEl>
                                          <p:spTgt spid="2149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9389" grpId="0"/>
      <p:bldP spid="2149391" grpId="0"/>
      <p:bldP spid="2149392" grpId="0"/>
      <p:bldP spid="2149393" grpId="0"/>
      <p:bldP spid="214940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55527" name="图片 2155526" descr="tRNA"/>
          <p:cNvPicPr>
            <a:picLocks noChangeAspect="1"/>
          </p:cNvPicPr>
          <p:nvPr/>
        </p:nvPicPr>
        <p:blipFill>
          <a:blip r:embed="rId1"/>
          <a:stretch>
            <a:fillRect/>
          </a:stretch>
        </p:blipFill>
        <p:spPr>
          <a:xfrm>
            <a:off x="3630613" y="1801813"/>
            <a:ext cx="3465512" cy="4159250"/>
          </a:xfrm>
          <a:prstGeom prst="rect">
            <a:avLst/>
          </a:prstGeom>
          <a:noFill/>
          <a:ln w="9525">
            <a:noFill/>
          </a:ln>
        </p:spPr>
      </p:pic>
      <p:sp>
        <p:nvSpPr>
          <p:cNvPr id="2155522" name="标题 2155521"/>
          <p:cNvSpPr>
            <a:spLocks noGrp="1"/>
          </p:cNvSpPr>
          <p:nvPr>
            <p:ph type="title"/>
          </p:nvPr>
        </p:nvSpPr>
        <p:spPr>
          <a:xfrm>
            <a:off x="234950" y="167005"/>
            <a:ext cx="7240588" cy="549275"/>
          </a:xfrm>
        </p:spPr>
        <p:txBody>
          <a:bodyPr anchor="ctr" anchorCtr="0">
            <a:normAutofit fontScale="90000"/>
          </a:bodyPr>
          <a:p>
            <a:r>
              <a:rPr lang="en-GB" altLang="zh-CN"/>
              <a:t> tRNA</a:t>
            </a:r>
            <a:endParaRPr lang="en-GB" altLang="zh-CN"/>
          </a:p>
        </p:txBody>
      </p:sp>
      <p:sp>
        <p:nvSpPr>
          <p:cNvPr id="2155534" name="文本框 2155533"/>
          <p:cNvSpPr txBox="1"/>
          <p:nvPr/>
        </p:nvSpPr>
        <p:spPr>
          <a:xfrm>
            <a:off x="6616700" y="5141913"/>
            <a:ext cx="1985963" cy="457200"/>
          </a:xfrm>
          <a:prstGeom prst="rect">
            <a:avLst/>
          </a:prstGeom>
          <a:noFill/>
          <a:ln w="38100">
            <a:noFill/>
          </a:ln>
        </p:spPr>
        <p:txBody>
          <a:bodyPr>
            <a:spAutoFit/>
          </a:bodyPr>
          <a:p>
            <a:pPr algn="ctr"/>
            <a:r>
              <a:rPr lang="en-GB" altLang="zh-CN" b="1">
                <a:solidFill>
                  <a:srgbClr val="10BC45"/>
                </a:solidFill>
              </a:rPr>
              <a:t>nucleotides</a:t>
            </a:r>
            <a:endParaRPr lang="en-GB" altLang="zh-CN" b="1">
              <a:solidFill>
                <a:srgbClr val="10BC45"/>
              </a:solidFill>
            </a:endParaRPr>
          </a:p>
        </p:txBody>
      </p:sp>
      <p:sp>
        <p:nvSpPr>
          <p:cNvPr id="2155530" name="文本框 2155529"/>
          <p:cNvSpPr txBox="1"/>
          <p:nvPr/>
        </p:nvSpPr>
        <p:spPr>
          <a:xfrm>
            <a:off x="6334125" y="1628775"/>
            <a:ext cx="2476500" cy="1198880"/>
          </a:xfrm>
          <a:prstGeom prst="rect">
            <a:avLst/>
          </a:prstGeom>
          <a:noFill/>
          <a:ln w="38100">
            <a:noFill/>
          </a:ln>
        </p:spPr>
        <p:txBody>
          <a:bodyPr>
            <a:spAutoFit/>
          </a:bodyPr>
          <a:p>
            <a:pPr algn="ctr">
              <a:spcBef>
                <a:spcPct val="0"/>
              </a:spcBef>
            </a:pPr>
            <a:r>
              <a:rPr lang="en-GB" altLang="zh-CN" b="1">
                <a:solidFill>
                  <a:srgbClr val="10BC45"/>
                </a:solidFill>
              </a:rPr>
              <a:t>amino acid</a:t>
            </a:r>
            <a:endParaRPr lang="en-GB" altLang="zh-CN" b="1">
              <a:solidFill>
                <a:srgbClr val="10BC45"/>
              </a:solidFill>
            </a:endParaRPr>
          </a:p>
          <a:p>
            <a:pPr algn="ctr">
              <a:spcBef>
                <a:spcPct val="0"/>
              </a:spcBef>
            </a:pPr>
            <a:r>
              <a:rPr lang="en-GB" altLang="zh-CN" b="1">
                <a:solidFill>
                  <a:srgbClr val="10BC45"/>
                </a:solidFill>
              </a:rPr>
              <a:t>attachment site</a:t>
            </a:r>
            <a:endParaRPr lang="en-GB" altLang="zh-CN" b="1">
              <a:solidFill>
                <a:srgbClr val="10BC45"/>
              </a:solidFill>
            </a:endParaRPr>
          </a:p>
          <a:p>
            <a:pPr algn="ctr">
              <a:spcBef>
                <a:spcPct val="0"/>
              </a:spcBef>
            </a:pPr>
            <a:r>
              <a:rPr lang="en-US" altLang="en-GB" b="1">
                <a:solidFill>
                  <a:srgbClr val="10BC45"/>
                </a:solidFill>
              </a:rPr>
              <a:t>CCA</a:t>
            </a:r>
            <a:endParaRPr lang="en-US" altLang="en-GB" b="1">
              <a:solidFill>
                <a:srgbClr val="10BC45"/>
              </a:solidFill>
            </a:endParaRPr>
          </a:p>
        </p:txBody>
      </p:sp>
      <p:sp>
        <p:nvSpPr>
          <p:cNvPr id="2155538" name="直接连接符 2155537"/>
          <p:cNvSpPr/>
          <p:nvPr/>
        </p:nvSpPr>
        <p:spPr>
          <a:xfrm flipH="1">
            <a:off x="5249863" y="2122488"/>
            <a:ext cx="1055687" cy="6350"/>
          </a:xfrm>
          <a:prstGeom prst="line">
            <a:avLst/>
          </a:prstGeom>
          <a:ln w="38100" cap="flat" cmpd="sng">
            <a:solidFill>
              <a:srgbClr val="000000"/>
            </a:solidFill>
            <a:prstDash val="solid"/>
            <a:headEnd type="oval" w="sm" len="sm"/>
            <a:tailEnd type="triangle" w="med" len="med"/>
          </a:ln>
        </p:spPr>
      </p:sp>
      <p:sp>
        <p:nvSpPr>
          <p:cNvPr id="2155528" name="文本框 2155527"/>
          <p:cNvSpPr txBox="1"/>
          <p:nvPr/>
        </p:nvSpPr>
        <p:spPr>
          <a:xfrm>
            <a:off x="4632325" y="6208713"/>
            <a:ext cx="1736725" cy="457200"/>
          </a:xfrm>
          <a:prstGeom prst="rect">
            <a:avLst/>
          </a:prstGeom>
          <a:noFill/>
          <a:ln w="38100">
            <a:noFill/>
          </a:ln>
        </p:spPr>
        <p:txBody>
          <a:bodyPr>
            <a:spAutoFit/>
          </a:bodyPr>
          <a:p>
            <a:pPr algn="ctr"/>
            <a:r>
              <a:rPr lang="en-GB" altLang="zh-CN" b="1">
                <a:solidFill>
                  <a:srgbClr val="10BC45"/>
                </a:solidFill>
              </a:rPr>
              <a:t>anticodon</a:t>
            </a:r>
            <a:endParaRPr lang="en-GB" altLang="zh-CN" b="1">
              <a:solidFill>
                <a:srgbClr val="10BC45"/>
              </a:solidFill>
            </a:endParaRPr>
          </a:p>
        </p:txBody>
      </p:sp>
      <p:grpSp>
        <p:nvGrpSpPr>
          <p:cNvPr id="2155544" name="组合 2155543"/>
          <p:cNvGrpSpPr/>
          <p:nvPr/>
        </p:nvGrpSpPr>
        <p:grpSpPr>
          <a:xfrm>
            <a:off x="5153025" y="5921375"/>
            <a:ext cx="628650" cy="244475"/>
            <a:chOff x="2752" y="3616"/>
            <a:chExt cx="396" cy="154"/>
          </a:xfrm>
        </p:grpSpPr>
        <p:sp>
          <p:nvSpPr>
            <p:cNvPr id="2155540" name="直接连接符 2155539"/>
            <p:cNvSpPr/>
            <p:nvPr/>
          </p:nvSpPr>
          <p:spPr>
            <a:xfrm rot="10800000">
              <a:off x="3138" y="3616"/>
              <a:ext cx="0" cy="152"/>
            </a:xfrm>
            <a:prstGeom prst="line">
              <a:avLst/>
            </a:prstGeom>
            <a:ln w="38100" cap="flat" cmpd="sng">
              <a:solidFill>
                <a:srgbClr val="000000"/>
              </a:solidFill>
              <a:prstDash val="solid"/>
              <a:headEnd type="none" w="med" len="med"/>
              <a:tailEnd type="none" w="med" len="med"/>
            </a:ln>
          </p:spPr>
        </p:sp>
        <p:sp>
          <p:nvSpPr>
            <p:cNvPr id="2155541" name="直接连接符 2155540"/>
            <p:cNvSpPr/>
            <p:nvPr/>
          </p:nvSpPr>
          <p:spPr>
            <a:xfrm rot="10800000">
              <a:off x="2758" y="3618"/>
              <a:ext cx="0" cy="152"/>
            </a:xfrm>
            <a:prstGeom prst="line">
              <a:avLst/>
            </a:prstGeom>
            <a:ln w="38100" cap="flat" cmpd="sng">
              <a:solidFill>
                <a:srgbClr val="000000"/>
              </a:solidFill>
              <a:prstDash val="solid"/>
              <a:headEnd type="none" w="med" len="med"/>
              <a:tailEnd type="none" w="med" len="med"/>
            </a:ln>
          </p:spPr>
        </p:sp>
        <p:sp>
          <p:nvSpPr>
            <p:cNvPr id="2155543" name="直接连接符 2155542"/>
            <p:cNvSpPr/>
            <p:nvPr/>
          </p:nvSpPr>
          <p:spPr>
            <a:xfrm rot="5400000">
              <a:off x="2950" y="3560"/>
              <a:ext cx="0" cy="396"/>
            </a:xfrm>
            <a:prstGeom prst="line">
              <a:avLst/>
            </a:prstGeom>
            <a:ln w="38100" cap="flat" cmpd="sng">
              <a:solidFill>
                <a:srgbClr val="000000"/>
              </a:solidFill>
              <a:prstDash val="solid"/>
              <a:headEnd type="none" w="med" len="med"/>
              <a:tailEnd type="none" w="med" len="med"/>
            </a:ln>
          </p:spPr>
        </p:sp>
      </p:grpSp>
      <p:sp>
        <p:nvSpPr>
          <p:cNvPr id="2155545" name="矩形 2155544"/>
          <p:cNvSpPr/>
          <p:nvPr/>
        </p:nvSpPr>
        <p:spPr>
          <a:xfrm>
            <a:off x="563880" y="730250"/>
            <a:ext cx="8964930" cy="645160"/>
          </a:xfrm>
          <a:prstGeom prst="rect">
            <a:avLst/>
          </a:prstGeom>
          <a:noFill/>
          <a:ln w="38100">
            <a:noFill/>
          </a:ln>
        </p:spPr>
        <p:txBody>
          <a:bodyPr wrap="square">
            <a:spAutoFit/>
          </a:bodyPr>
          <a:p>
            <a:pPr>
              <a:spcBef>
                <a:spcPct val="20000"/>
              </a:spcBef>
              <a:buClr>
                <a:srgbClr val="10BC45"/>
              </a:buClr>
              <a:buSzPct val="80000"/>
              <a:buFont typeface="Wingdings" panose="05000000000000000000" pitchFamily="2" charset="2"/>
            </a:pPr>
            <a:r>
              <a:rPr lang="en-GB" altLang="zh-CN"/>
              <a:t>In the cytoplasm, amino acids attach to </a:t>
            </a:r>
            <a:r>
              <a:rPr lang="en-GB" altLang="zh-CN" b="1">
                <a:solidFill>
                  <a:srgbClr val="10BC45"/>
                </a:solidFill>
              </a:rPr>
              <a:t>transfer RNA</a:t>
            </a:r>
            <a:r>
              <a:rPr lang="en-GB" altLang="zh-CN"/>
              <a:t> (</a:t>
            </a:r>
            <a:r>
              <a:rPr lang="en-GB" altLang="zh-CN" b="1">
                <a:solidFill>
                  <a:srgbClr val="10BC45"/>
                </a:solidFill>
              </a:rPr>
              <a:t>tRNA</a:t>
            </a:r>
            <a:r>
              <a:rPr lang="en-GB" altLang="zh-CN"/>
              <a:t>) molecules.</a:t>
            </a:r>
            <a:r>
              <a:rPr lang="en-GB" altLang="zh-CN">
                <a:highlight>
                  <a:srgbClr val="FFFF00"/>
                </a:highlight>
              </a:rPr>
              <a:t> Each tRNA is specific for one amino acid.</a:t>
            </a:r>
            <a:endParaRPr lang="en-GB" altLang="zh-CN">
              <a:highlight>
                <a:srgbClr val="FFFF00"/>
              </a:highlight>
            </a:endParaRPr>
          </a:p>
        </p:txBody>
      </p:sp>
      <p:sp>
        <p:nvSpPr>
          <p:cNvPr id="2155546" name="矩形 2155545"/>
          <p:cNvSpPr/>
          <p:nvPr/>
        </p:nvSpPr>
        <p:spPr>
          <a:xfrm>
            <a:off x="505460" y="1917700"/>
            <a:ext cx="3536950" cy="1531620"/>
          </a:xfrm>
          <a:prstGeom prst="rect">
            <a:avLst/>
          </a:prstGeom>
          <a:noFill/>
          <a:ln w="38100">
            <a:noFill/>
          </a:ln>
        </p:spPr>
        <p:txBody>
          <a:bodyPr wrap="square">
            <a:spAutoFit/>
          </a:bodyPr>
          <a:p>
            <a:pPr marL="0" lvl="1">
              <a:spcBef>
                <a:spcPct val="20000"/>
              </a:spcBef>
              <a:buClr>
                <a:srgbClr val="10BC45"/>
              </a:buClr>
              <a:buSzPct val="80000"/>
              <a:buFont typeface="Wingdings" panose="05000000000000000000" pitchFamily="2" charset="2"/>
            </a:pPr>
            <a:r>
              <a:rPr lang="en-GB" altLang="zh-CN"/>
              <a:t>Each tRNA molecule has a sequence of three bases called an </a:t>
            </a:r>
            <a:r>
              <a:rPr lang="en-GB" altLang="zh-CN" b="1">
                <a:solidFill>
                  <a:srgbClr val="10BC45"/>
                </a:solidFill>
                <a:highlight>
                  <a:srgbClr val="FFFF00"/>
                </a:highlight>
              </a:rPr>
              <a:t>anticodon</a:t>
            </a:r>
            <a:r>
              <a:rPr lang="en-GB" altLang="zh-CN">
                <a:highlight>
                  <a:srgbClr val="FFFF00"/>
                </a:highlight>
              </a:rPr>
              <a:t>.</a:t>
            </a:r>
            <a:r>
              <a:rPr lang="en-GB" altLang="zh-CN"/>
              <a:t> These are complementary to codons </a:t>
            </a:r>
            <a:r>
              <a:rPr lang="en-GB" altLang="zh-CN">
                <a:solidFill>
                  <a:srgbClr val="FF0000"/>
                </a:solidFill>
              </a:rPr>
              <a:t>on the mRNA molecule</a:t>
            </a:r>
            <a:r>
              <a:rPr lang="zh-CN" altLang="en-GB">
                <a:ea typeface="SimSun" pitchFamily="2" charset="-122"/>
              </a:rPr>
              <a:t>，</a:t>
            </a:r>
            <a:endParaRPr lang="en-GB" dirty="0"/>
          </a:p>
          <a:p>
            <a:pPr>
              <a:spcBef>
                <a:spcPct val="20000"/>
              </a:spcBef>
              <a:buClr>
                <a:srgbClr val="10BC45"/>
              </a:buClr>
              <a:buSzPct val="80000"/>
              <a:buFont typeface="Wingdings" panose="05000000000000000000" pitchFamily="2" charset="2"/>
            </a:pPr>
            <a:endParaRPr lang="zh-CN" altLang="en-GB">
              <a:ea typeface="SimSun" pitchFamily="2" charset="-122"/>
            </a:endParaRPr>
          </a:p>
        </p:txBody>
      </p:sp>
      <p:sp>
        <p:nvSpPr>
          <p:cNvPr id="2155551" name="文本框 2155550"/>
          <p:cNvSpPr txBox="1"/>
          <p:nvPr/>
        </p:nvSpPr>
        <p:spPr>
          <a:xfrm>
            <a:off x="3822700" y="1793875"/>
            <a:ext cx="1141413" cy="457200"/>
          </a:xfrm>
          <a:prstGeom prst="rect">
            <a:avLst/>
          </a:prstGeom>
          <a:noFill/>
          <a:ln w="38100">
            <a:noFill/>
          </a:ln>
        </p:spPr>
        <p:txBody>
          <a:bodyPr>
            <a:spAutoFit/>
          </a:bodyPr>
          <a:p>
            <a:pPr algn="ctr"/>
            <a:r>
              <a:rPr lang="en-GB" altLang="zh-CN" b="1">
                <a:solidFill>
                  <a:srgbClr val="993399"/>
                </a:solidFill>
              </a:rPr>
              <a:t>3’ end</a:t>
            </a:r>
            <a:endParaRPr lang="en-GB" altLang="zh-CN" b="1">
              <a:solidFill>
                <a:srgbClr val="993399"/>
              </a:solidFill>
            </a:endParaRPr>
          </a:p>
        </p:txBody>
      </p:sp>
      <p:sp>
        <p:nvSpPr>
          <p:cNvPr id="2155553" name="文本框 2155552"/>
          <p:cNvSpPr txBox="1"/>
          <p:nvPr/>
        </p:nvSpPr>
        <p:spPr>
          <a:xfrm>
            <a:off x="6337300" y="3124200"/>
            <a:ext cx="2446338" cy="457200"/>
          </a:xfrm>
          <a:prstGeom prst="rect">
            <a:avLst/>
          </a:prstGeom>
          <a:noFill/>
          <a:ln w="38100">
            <a:noFill/>
          </a:ln>
        </p:spPr>
        <p:txBody>
          <a:bodyPr>
            <a:spAutoFit/>
          </a:bodyPr>
          <a:p>
            <a:pPr algn="ctr"/>
            <a:r>
              <a:rPr lang="en-GB" altLang="zh-CN" b="1">
                <a:solidFill>
                  <a:srgbClr val="10BC45"/>
                </a:solidFill>
              </a:rPr>
              <a:t>hydrogen bond</a:t>
            </a:r>
            <a:endParaRPr lang="en-GB" altLang="zh-CN" b="1">
              <a:solidFill>
                <a:srgbClr val="10BC45"/>
              </a:solidFill>
            </a:endParaRPr>
          </a:p>
        </p:txBody>
      </p:sp>
      <p:pic>
        <p:nvPicPr>
          <p:cNvPr id="4" name="内容占位符 3"/>
          <p:cNvPicPr>
            <a:picLocks noChangeAspect="1"/>
          </p:cNvPicPr>
          <p:nvPr>
            <p:ph idx="1"/>
          </p:nvPr>
        </p:nvPicPr>
        <p:blipFill>
          <a:blip r:embed="rId2"/>
          <a:stretch>
            <a:fillRect/>
          </a:stretch>
        </p:blipFill>
        <p:spPr>
          <a:xfrm>
            <a:off x="111760" y="4351020"/>
            <a:ext cx="4500245" cy="2039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55527"/>
                                        </p:tgtEl>
                                        <p:attrNameLst>
                                          <p:attrName>style.visibility</p:attrName>
                                        </p:attrNameLst>
                                      </p:cBhvr>
                                      <p:to>
                                        <p:strVal val="visible"/>
                                      </p:to>
                                    </p:set>
                                    <p:animEffect transition="in" filter="wipe(up)">
                                      <p:cBhvr>
                                        <p:cTn id="7" dur="500"/>
                                        <p:tgtEl>
                                          <p:spTgt spid="21555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5551"/>
                                        </p:tgtEl>
                                        <p:attrNameLst>
                                          <p:attrName>style.visibility</p:attrName>
                                        </p:attrNameLst>
                                      </p:cBhvr>
                                      <p:to>
                                        <p:strVal val="visible"/>
                                      </p:to>
                                    </p:set>
                                    <p:animEffect transition="in" filter="dissolve">
                                      <p:cBhvr>
                                        <p:cTn id="12" dur="500"/>
                                        <p:tgtEl>
                                          <p:spTgt spid="2155551"/>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155530"/>
                                        </p:tgtEl>
                                        <p:attrNameLst>
                                          <p:attrName>style.visibility</p:attrName>
                                        </p:attrNameLst>
                                      </p:cBhvr>
                                      <p:to>
                                        <p:strVal val="visible"/>
                                      </p:to>
                                    </p:set>
                                    <p:animEffect transition="in" filter="wipe(right)">
                                      <p:cBhvr>
                                        <p:cTn id="16" dur="500"/>
                                        <p:tgtEl>
                                          <p:spTgt spid="2155530"/>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2155538"/>
                                        </p:tgtEl>
                                        <p:attrNameLst>
                                          <p:attrName>style.visibility</p:attrName>
                                        </p:attrNameLst>
                                      </p:cBhvr>
                                      <p:to>
                                        <p:strVal val="visible"/>
                                      </p:to>
                                    </p:set>
                                    <p:animEffect transition="in" filter="wipe(right)">
                                      <p:cBhvr>
                                        <p:cTn id="20" dur="500"/>
                                        <p:tgtEl>
                                          <p:spTgt spid="2155538"/>
                                        </p:tgtEl>
                                      </p:cBhvr>
                                    </p:animEffect>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2155553"/>
                                        </p:tgtEl>
                                        <p:attrNameLst>
                                          <p:attrName>style.visibility</p:attrName>
                                        </p:attrNameLst>
                                      </p:cBhvr>
                                      <p:to>
                                        <p:strVal val="visible"/>
                                      </p:to>
                                    </p:set>
                                    <p:animEffect transition="in" filter="wipe(right)">
                                      <p:cBhvr>
                                        <p:cTn id="24" dur="500"/>
                                        <p:tgtEl>
                                          <p:spTgt spid="2155553"/>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2155534"/>
                                        </p:tgtEl>
                                        <p:attrNameLst>
                                          <p:attrName>style.visibility</p:attrName>
                                        </p:attrNameLst>
                                      </p:cBhvr>
                                      <p:to>
                                        <p:strVal val="visible"/>
                                      </p:to>
                                    </p:set>
                                    <p:animEffect transition="in" filter="wipe(right)">
                                      <p:cBhvr>
                                        <p:cTn id="28" dur="500"/>
                                        <p:tgtEl>
                                          <p:spTgt spid="215553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155546"/>
                                        </p:tgtEl>
                                        <p:attrNameLst>
                                          <p:attrName>style.visibility</p:attrName>
                                        </p:attrNameLst>
                                      </p:cBhvr>
                                      <p:to>
                                        <p:strVal val="visible"/>
                                      </p:to>
                                    </p:set>
                                    <p:animEffect transition="in" filter="dissolve">
                                      <p:cBhvr>
                                        <p:cTn id="33" dur="500"/>
                                        <p:tgtEl>
                                          <p:spTgt spid="2155546"/>
                                        </p:tgtEl>
                                      </p:cBhvr>
                                    </p:animEffect>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2155528"/>
                                        </p:tgtEl>
                                        <p:attrNameLst>
                                          <p:attrName>style.visibility</p:attrName>
                                        </p:attrNameLst>
                                      </p:cBhvr>
                                      <p:to>
                                        <p:strVal val="visible"/>
                                      </p:to>
                                    </p:set>
                                    <p:animEffect transition="in" filter="wipe(down)">
                                      <p:cBhvr>
                                        <p:cTn id="37" dur="500"/>
                                        <p:tgtEl>
                                          <p:spTgt spid="2155528"/>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2155544"/>
                                        </p:tgtEl>
                                        <p:attrNameLst>
                                          <p:attrName>style.visibility</p:attrName>
                                        </p:attrNameLst>
                                      </p:cBhvr>
                                      <p:to>
                                        <p:strVal val="visible"/>
                                      </p:to>
                                    </p:set>
                                    <p:animEffect transition="in" filter="wipe(down)">
                                      <p:cBhvr>
                                        <p:cTn id="41" dur="500"/>
                                        <p:tgtEl>
                                          <p:spTgt spid="2155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5534" grpId="0"/>
      <p:bldP spid="2155530" grpId="0"/>
      <p:bldP spid="2155528" grpId="0"/>
      <p:bldP spid="2155546" grpId="0"/>
      <p:bldP spid="2155551" grpId="0"/>
      <p:bldP spid="21555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46250" y="785495"/>
            <a:ext cx="7240588" cy="549275"/>
          </a:xfrm>
        </p:spPr>
        <p:txBody>
          <a:bodyPr>
            <a:normAutofit fontScale="90000"/>
          </a:bodyPr>
          <a:p>
            <a:r>
              <a:rPr lang="zh-CN" altLang="en-US">
                <a:sym typeface="+mn-ea"/>
              </a:rPr>
              <a:t>Transcription</a:t>
            </a:r>
            <a:br>
              <a:rPr lang="zh-CN" altLang="en-US"/>
            </a:br>
            <a:br>
              <a:rPr lang="zh-CN" altLang="en-US"/>
            </a:br>
            <a:endParaRPr lang="zh-CN" altLang="en-US"/>
          </a:p>
        </p:txBody>
      </p:sp>
      <p:sp>
        <p:nvSpPr>
          <p:cNvPr id="3" name="内容占位符 2"/>
          <p:cNvSpPr>
            <a:spLocks noGrp="1"/>
          </p:cNvSpPr>
          <p:nvPr>
            <p:ph idx="1"/>
          </p:nvPr>
        </p:nvSpPr>
        <p:spPr>
          <a:xfrm>
            <a:off x="1894840" y="785495"/>
            <a:ext cx="8229600" cy="4526280"/>
          </a:xfrm>
        </p:spPr>
        <p:txBody>
          <a:bodyPr/>
          <a:p>
            <a:r>
              <a:rPr lang="zh-CN" altLang="en-US" sz="2000"/>
              <a:t>Process by which enzymes use the </a:t>
            </a:r>
            <a:r>
              <a:rPr lang="en-US" altLang="zh-CN" sz="2000">
                <a:solidFill>
                  <a:srgbClr val="FF0000"/>
                </a:solidFill>
              </a:rPr>
              <a:t>anti</a:t>
            </a:r>
            <a:r>
              <a:rPr lang="zh-CN" altLang="en-US" sz="2000">
                <a:solidFill>
                  <a:srgbClr val="FF0000"/>
                </a:solidFill>
              </a:rPr>
              <a:t>sense strand of</a:t>
            </a:r>
            <a:r>
              <a:rPr lang="zh-CN" altLang="en-US" sz="2000">
                <a:solidFill>
                  <a:srgbClr val="FF0000"/>
                </a:solidFill>
                <a:highlight>
                  <a:srgbClr val="FFFF00"/>
                </a:highlight>
              </a:rPr>
              <a:t> DNA</a:t>
            </a:r>
            <a:r>
              <a:rPr lang="en-US" altLang="zh-CN" sz="2000">
                <a:solidFill>
                  <a:srgbClr val="FF0000"/>
                </a:solidFill>
              </a:rPr>
              <a:t> </a:t>
            </a:r>
            <a:r>
              <a:rPr lang="zh-CN" altLang="en-US" sz="2000">
                <a:solidFill>
                  <a:srgbClr val="FF0000"/>
                </a:solidFill>
              </a:rPr>
              <a:t>a</a:t>
            </a:r>
            <a:r>
              <a:rPr lang="zh-CN" altLang="en-US" sz="2000"/>
              <a:t>s a template to produce a </a:t>
            </a:r>
            <a:r>
              <a:rPr lang="zh-CN" altLang="en-US" sz="2000">
                <a:highlight>
                  <a:srgbClr val="FFFF00"/>
                </a:highlight>
              </a:rPr>
              <a:t>messenger RNA (mRNA)</a:t>
            </a:r>
            <a:r>
              <a:rPr lang="en-US" altLang="zh-CN" sz="2000">
                <a:highlight>
                  <a:srgbClr val="FFFF00"/>
                </a:highlight>
              </a:rPr>
              <a:t> </a:t>
            </a:r>
            <a:r>
              <a:rPr lang="zh-CN" altLang="en-US" sz="2000"/>
              <a:t>molecule.</a:t>
            </a:r>
            <a:endParaRPr lang="zh-CN" altLang="en-US" sz="2000"/>
          </a:p>
          <a:p>
            <a:pPr marL="0" indent="0">
              <a:buNone/>
            </a:pPr>
            <a:r>
              <a:rPr lang="zh-CN" altLang="en-US" sz="2000"/>
              <a:t>1) </a:t>
            </a:r>
            <a:r>
              <a:rPr lang="zh-CN" altLang="en-US" sz="2000">
                <a:solidFill>
                  <a:srgbClr val="FF0000"/>
                </a:solidFill>
              </a:rPr>
              <a:t>RNA polymerase（先断开氢键，再继续复制）</a:t>
            </a:r>
            <a:r>
              <a:rPr lang="zh-CN" altLang="en-US" sz="2000"/>
              <a:t> binds to a region of gene </a:t>
            </a:r>
            <a:r>
              <a:rPr lang="en-US" altLang="zh-CN" sz="2000"/>
              <a:t>to be copied</a:t>
            </a:r>
            <a:endParaRPr lang="en-US" altLang="zh-CN" sz="2000"/>
          </a:p>
          <a:p>
            <a:r>
              <a:rPr lang="zh-CN" altLang="en-US" sz="2000">
                <a:solidFill>
                  <a:srgbClr val="FF0000"/>
                </a:solidFill>
              </a:rPr>
              <a:t>this signals DNA to unwind</a:t>
            </a:r>
            <a:r>
              <a:rPr lang="zh-CN" altLang="en-US" sz="2000"/>
              <a:t> so bases can be read</a:t>
            </a:r>
            <a:endParaRPr lang="zh-CN" altLang="en-US" sz="2000"/>
          </a:p>
          <a:p>
            <a:r>
              <a:rPr lang="zh-CN" altLang="en-US" sz="2000"/>
              <a:t>the strand that’s read is the</a:t>
            </a:r>
            <a:r>
              <a:rPr lang="en-US" altLang="zh-CN" sz="2000"/>
              <a:t> template/</a:t>
            </a:r>
            <a:r>
              <a:rPr lang="en-US" altLang="zh-CN" sz="2000"/>
              <a:t>antisense </a:t>
            </a:r>
            <a:r>
              <a:rPr lang="zh-CN" altLang="en-US" sz="2000"/>
              <a:t>strand</a:t>
            </a:r>
            <a:endParaRPr lang="zh-CN" altLang="en-US" sz="2000"/>
          </a:p>
        </p:txBody>
      </p:sp>
      <p:pic>
        <p:nvPicPr>
          <p:cNvPr id="108" name="图片 107"/>
          <p:cNvPicPr/>
          <p:nvPr/>
        </p:nvPicPr>
        <p:blipFill>
          <a:blip r:embed="rId1"/>
          <a:stretch>
            <a:fillRect/>
          </a:stretch>
        </p:blipFill>
        <p:spPr>
          <a:xfrm>
            <a:off x="2121789" y="3130931"/>
            <a:ext cx="8546592" cy="3432048"/>
          </a:xfrm>
          <a:prstGeom prst="rect">
            <a:avLst/>
          </a:prstGeom>
          <a:noFill/>
          <a:ln w="9525">
            <a:noFill/>
          </a:ln>
        </p:spPr>
      </p:pic>
      <p:pic>
        <p:nvPicPr>
          <p:cNvPr id="4" name="图片 3"/>
          <p:cNvPicPr/>
          <p:nvPr>
            <p:custDataLst>
              <p:tags r:id="rId2"/>
            </p:custDataLst>
          </p:nvPr>
        </p:nvPicPr>
        <p:blipFill>
          <a:blip r:embed="rId3"/>
          <a:stretch>
            <a:fillRect/>
          </a:stretch>
        </p:blipFill>
        <p:spPr>
          <a:xfrm>
            <a:off x="1942719" y="2972816"/>
            <a:ext cx="8546592" cy="3432048"/>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828165" y="603250"/>
            <a:ext cx="8229600" cy="4526280"/>
          </a:xfrm>
        </p:spPr>
        <p:txBody>
          <a:bodyPr/>
          <a:p>
            <a:pPr marL="0" indent="0">
              <a:buNone/>
            </a:pPr>
            <a:r>
              <a:rPr lang="zh-CN" altLang="en-US" sz="2000">
                <a:sym typeface="+mn-ea"/>
              </a:rPr>
              <a:t>2) </a:t>
            </a:r>
            <a:r>
              <a:rPr lang="zh-CN" altLang="en-US" sz="2000">
                <a:highlight>
                  <a:srgbClr val="FFFF00"/>
                </a:highlight>
                <a:sym typeface="+mn-ea"/>
              </a:rPr>
              <a:t>RNA polymerase </a:t>
            </a:r>
            <a:r>
              <a:rPr lang="zh-CN" altLang="en-US" sz="2000">
                <a:sym typeface="+mn-ea"/>
              </a:rPr>
              <a:t>reads </a:t>
            </a:r>
            <a:r>
              <a:rPr lang="en-US" altLang="zh-CN" sz="2000">
                <a:sym typeface="+mn-ea"/>
              </a:rPr>
              <a:t>anti</a:t>
            </a:r>
            <a:r>
              <a:rPr lang="zh-CN" altLang="en-US" sz="2000">
                <a:sym typeface="+mn-ea"/>
              </a:rPr>
              <a:t>sense strand and</a:t>
            </a:r>
            <a:r>
              <a:rPr lang="zh-CN" altLang="en-US" sz="2000">
                <a:highlight>
                  <a:srgbClr val="FFFF00"/>
                </a:highlight>
                <a:sym typeface="+mn-ea"/>
              </a:rPr>
              <a:t> generates mRNA from</a:t>
            </a:r>
            <a:endParaRPr lang="zh-CN" altLang="en-US" sz="2000">
              <a:highlight>
                <a:srgbClr val="FFFF00"/>
              </a:highlight>
              <a:sym typeface="+mn-ea"/>
            </a:endParaRPr>
          </a:p>
          <a:p>
            <a:pPr marL="0" indent="0">
              <a:buNone/>
            </a:pPr>
            <a:r>
              <a:rPr lang="zh-CN" altLang="en-US" sz="2000">
                <a:highlight>
                  <a:srgbClr val="FFFF00"/>
                </a:highlight>
                <a:sym typeface="+mn-ea"/>
              </a:rPr>
              <a:t> 5’ to 3’，</a:t>
            </a:r>
            <a:r>
              <a:rPr lang="en-US" altLang="zh-CN" sz="2000">
                <a:highlight>
                  <a:srgbClr val="FFFF00"/>
                </a:highlight>
                <a:sym typeface="+mn-ea"/>
              </a:rPr>
              <a:t>phosphodiester bonds</a:t>
            </a:r>
            <a:r>
              <a:rPr lang="zh-CN" altLang="en-US" sz="2000">
                <a:highlight>
                  <a:srgbClr val="FFFF00"/>
                </a:highlight>
                <a:ea typeface="SimSun" pitchFamily="2" charset="-122"/>
                <a:sym typeface="+mn-ea"/>
              </a:rPr>
              <a:t>，</a:t>
            </a:r>
            <a:r>
              <a:rPr lang="en-US" altLang="zh-CN" sz="2000">
                <a:highlight>
                  <a:srgbClr val="FFFF00"/>
                </a:highlight>
                <a:ea typeface="SimSun" pitchFamily="2" charset="-122"/>
                <a:sym typeface="+mn-ea"/>
              </a:rPr>
              <a:t>hydrogen bonds</a:t>
            </a:r>
            <a:endParaRPr lang="zh-CN" altLang="en-US" sz="2000"/>
          </a:p>
          <a:p>
            <a:pPr marL="0" indent="0">
              <a:buNone/>
            </a:pPr>
            <a:r>
              <a:rPr lang="zh-CN" altLang="en-US" sz="2000">
                <a:sym typeface="+mn-ea"/>
              </a:rPr>
              <a:t>3) when RNA polymerase has reached the terminator</a:t>
            </a:r>
            <a:r>
              <a:rPr lang="en-US" altLang="zh-CN" sz="2000">
                <a:sym typeface="+mn-ea"/>
              </a:rPr>
              <a:t> </a:t>
            </a:r>
            <a:r>
              <a:rPr lang="zh-CN" altLang="en-US" sz="2000">
                <a:sym typeface="+mn-ea"/>
              </a:rPr>
              <a:t>sequence at the end of the gene,</a:t>
            </a:r>
            <a:r>
              <a:rPr lang="zh-CN" altLang="en-US" sz="2000">
                <a:solidFill>
                  <a:srgbClr val="FF0000"/>
                </a:solidFill>
                <a:sym typeface="+mn-ea"/>
              </a:rPr>
              <a:t> transcription stops，</a:t>
            </a:r>
            <a:r>
              <a:rPr lang="en-US" altLang="zh-CN" sz="2000">
                <a:solidFill>
                  <a:srgbClr val="FF0000"/>
                </a:solidFill>
                <a:sym typeface="+mn-ea"/>
              </a:rPr>
              <a:t>mRNA is released</a:t>
            </a:r>
            <a:endParaRPr lang="zh-CN" altLang="en-US" sz="2000">
              <a:solidFill>
                <a:srgbClr val="FF0000"/>
              </a:solidFill>
            </a:endParaRPr>
          </a:p>
          <a:p>
            <a:pPr marL="0" indent="0">
              <a:buNone/>
            </a:pPr>
            <a:r>
              <a:rPr lang="zh-CN" altLang="en-US" sz="2000">
                <a:sym typeface="+mn-ea"/>
              </a:rPr>
              <a:t>- enzyme detaches from gene and DNA returns to</a:t>
            </a:r>
            <a:r>
              <a:rPr lang="en-US" altLang="zh-CN" sz="2000">
                <a:sym typeface="+mn-ea"/>
              </a:rPr>
              <a:t> </a:t>
            </a:r>
            <a:r>
              <a:rPr lang="zh-CN" altLang="en-US" sz="2000">
                <a:sym typeface="+mn-ea"/>
              </a:rPr>
              <a:t>original structure</a:t>
            </a:r>
            <a:endParaRPr lang="zh-CN" altLang="en-US" sz="2000"/>
          </a:p>
          <a:p>
            <a:pPr marL="0" indent="0">
              <a:buNone/>
            </a:pPr>
            <a:r>
              <a:rPr lang="zh-CN" altLang="en-US" sz="2000">
                <a:sym typeface="+mn-ea"/>
              </a:rPr>
              <a:t>4) STOP </a:t>
            </a:r>
            <a:r>
              <a:rPr lang="en-US" altLang="zh-CN" sz="2000">
                <a:sym typeface="+mn-ea"/>
              </a:rPr>
              <a:t>Code</a:t>
            </a:r>
            <a:r>
              <a:rPr lang="zh-CN" altLang="en-US" sz="2000">
                <a:ea typeface="SimSun" pitchFamily="2" charset="-122"/>
                <a:sym typeface="+mn-ea"/>
              </a:rPr>
              <a:t>：</a:t>
            </a:r>
            <a:r>
              <a:rPr lang="zh-CN" altLang="en-US" sz="2000">
                <a:sym typeface="+mn-ea"/>
              </a:rPr>
              <a:t>in DNA the stop</a:t>
            </a:r>
            <a:r>
              <a:rPr lang="en-US" altLang="zh-CN" sz="2000">
                <a:sym typeface="+mn-ea"/>
              </a:rPr>
              <a:t> </a:t>
            </a:r>
            <a:r>
              <a:rPr lang="zh-CN" altLang="en-US" sz="2000">
                <a:sym typeface="+mn-ea"/>
              </a:rPr>
              <a:t>codons are UAA, UGA, UAG</a:t>
            </a:r>
            <a:endParaRPr lang="zh-CN" altLang="en-US" sz="2000">
              <a:sym typeface="+mn-ea"/>
            </a:endParaRPr>
          </a:p>
          <a:p>
            <a:pPr marL="0" indent="0">
              <a:buNone/>
            </a:pPr>
            <a:r>
              <a:rPr lang="en-US" altLang="en-GB" sz="2000">
                <a:sym typeface="+mn-ea"/>
              </a:rPr>
              <a:t>5</a:t>
            </a:r>
            <a:r>
              <a:rPr lang="zh-CN" altLang="en-US" sz="2000">
                <a:ea typeface="SimSun" pitchFamily="2" charset="-122"/>
                <a:sym typeface="+mn-ea"/>
              </a:rPr>
              <a:t>）</a:t>
            </a:r>
            <a:r>
              <a:rPr lang="en-GB" altLang="zh-CN" sz="2000">
                <a:sym typeface="+mn-ea"/>
              </a:rPr>
              <a:t>Once a molecule of mRNA has</a:t>
            </a:r>
            <a:r>
              <a:rPr lang="en-GB" altLang="zh-CN" sz="2000">
                <a:solidFill>
                  <a:srgbClr val="FF0000"/>
                </a:solidFill>
                <a:sym typeface="+mn-ea"/>
              </a:rPr>
              <a:t> been transcribed, it moves out of the nucleus via a nuclear pore</a:t>
            </a:r>
            <a:endParaRPr lang="en-GB" altLang="zh-CN" sz="2000">
              <a:solidFill>
                <a:srgbClr val="FF0000"/>
              </a:solidFill>
              <a:sym typeface="+mn-ea"/>
            </a:endParaRPr>
          </a:p>
          <a:p>
            <a:pPr marL="0" indent="0">
              <a:buNone/>
            </a:pPr>
            <a:endParaRPr lang="zh-CN" altLang="en-US" sz="2000"/>
          </a:p>
        </p:txBody>
      </p:sp>
      <p:pic>
        <p:nvPicPr>
          <p:cNvPr id="108" name="图片 107"/>
          <p:cNvPicPr/>
          <p:nvPr>
            <p:custDataLst>
              <p:tags r:id="rId1"/>
            </p:custDataLst>
          </p:nvPr>
        </p:nvPicPr>
        <p:blipFill>
          <a:blip r:embed="rId2"/>
          <a:stretch>
            <a:fillRect/>
          </a:stretch>
        </p:blipFill>
        <p:spPr>
          <a:xfrm>
            <a:off x="1995424" y="3425571"/>
            <a:ext cx="8546592" cy="3432048"/>
          </a:xfrm>
          <a:prstGeom prst="rect">
            <a:avLst/>
          </a:prstGeom>
          <a:noFill/>
          <a:ln w="9525">
            <a:noFill/>
          </a:ln>
        </p:spPr>
      </p:pic>
      <p:pic>
        <p:nvPicPr>
          <p:cNvPr id="4" name="图片 3"/>
          <p:cNvPicPr/>
          <p:nvPr>
            <p:custDataLst>
              <p:tags r:id="rId3"/>
            </p:custDataLst>
          </p:nvPr>
        </p:nvPicPr>
        <p:blipFill>
          <a:blip r:embed="rId4"/>
          <a:stretch>
            <a:fillRect/>
          </a:stretch>
        </p:blipFill>
        <p:spPr>
          <a:xfrm>
            <a:off x="1928749" y="3358896"/>
            <a:ext cx="8546592" cy="3432048"/>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52425" y="357505"/>
            <a:ext cx="6266815" cy="583565"/>
          </a:xfrm>
          <a:prstGeom prst="rect">
            <a:avLst/>
          </a:prstGeom>
          <a:noFill/>
        </p:spPr>
        <p:txBody>
          <a:bodyPr wrap="none" rtlCol="0">
            <a:spAutoFit/>
          </a:bodyPr>
          <a:p>
            <a:r>
              <a:rPr lang="en-US" sz="3200"/>
              <a:t>Translation:1,</a:t>
            </a:r>
            <a:r>
              <a:rPr lang="zh-CN" altLang="en-US" sz="3200"/>
              <a:t>发生场所：</a:t>
            </a:r>
            <a:r>
              <a:rPr lang="en-US" altLang="zh-CN" sz="3200"/>
              <a:t>cytoplasm </a:t>
            </a:r>
            <a:endParaRPr lang="en-US" altLang="zh-CN" sz="3200"/>
          </a:p>
        </p:txBody>
      </p:sp>
      <p:sp>
        <p:nvSpPr>
          <p:cNvPr id="5" name="内容占位符 2"/>
          <p:cNvSpPr>
            <a:spLocks noGrp="1"/>
          </p:cNvSpPr>
          <p:nvPr>
            <p:ph idx="1"/>
          </p:nvPr>
        </p:nvSpPr>
        <p:spPr>
          <a:xfrm>
            <a:off x="222250" y="869315"/>
            <a:ext cx="9199245" cy="5004435"/>
          </a:xfrm>
        </p:spPr>
        <p:txBody>
          <a:bodyPr/>
          <a:p>
            <a:pPr marL="0" indent="0" algn="l">
              <a:buNone/>
            </a:pPr>
            <a:r>
              <a:rPr lang="zh-CN" altLang="en-US" sz="2000"/>
              <a:t>Process by which the genetic code in </a:t>
            </a:r>
            <a:r>
              <a:rPr lang="zh-CN" altLang="en-US" sz="2000">
                <a:highlight>
                  <a:srgbClr val="FFFF00"/>
                </a:highlight>
              </a:rPr>
              <a:t>mRNA is read to</a:t>
            </a:r>
            <a:r>
              <a:rPr lang="en-US" altLang="zh-CN" sz="2000">
                <a:highlight>
                  <a:srgbClr val="FFFF00"/>
                </a:highlight>
              </a:rPr>
              <a:t> </a:t>
            </a:r>
            <a:r>
              <a:rPr lang="zh-CN" altLang="en-US" sz="2000">
                <a:highlight>
                  <a:srgbClr val="FFFF00"/>
                </a:highlight>
              </a:rPr>
              <a:t>make a protein.</a:t>
            </a:r>
            <a:endParaRPr lang="zh-CN" altLang="en-US" sz="2000">
              <a:highlight>
                <a:srgbClr val="FFFF00"/>
              </a:highlight>
            </a:endParaRPr>
          </a:p>
          <a:p>
            <a:pPr marL="0" indent="0" algn="l">
              <a:buNone/>
            </a:pPr>
            <a:r>
              <a:rPr lang="en-US" altLang="zh-CN" sz="2000"/>
              <a:t>1</a:t>
            </a:r>
            <a:r>
              <a:rPr lang="zh-CN" altLang="en-US" sz="2000"/>
              <a:t>) every 3 bases (a codon) on mRNA codes for a</a:t>
            </a:r>
            <a:r>
              <a:rPr lang="en-US" altLang="zh-CN" sz="2000"/>
              <a:t> </a:t>
            </a:r>
            <a:r>
              <a:rPr lang="zh-CN" altLang="en-US" sz="2000"/>
              <a:t>specific </a:t>
            </a:r>
            <a:r>
              <a:rPr lang="zh-CN" altLang="en-US" sz="2000">
                <a:solidFill>
                  <a:srgbClr val="FF0000"/>
                </a:solidFill>
              </a:rPr>
              <a:t>anticodon which is carried by a transfer RNA</a:t>
            </a:r>
            <a:r>
              <a:rPr lang="en-US" altLang="zh-CN" sz="2000">
                <a:solidFill>
                  <a:srgbClr val="FF0000"/>
                </a:solidFill>
              </a:rPr>
              <a:t> </a:t>
            </a:r>
            <a:r>
              <a:rPr lang="zh-CN" altLang="en-US" sz="2000">
                <a:solidFill>
                  <a:srgbClr val="FF0000"/>
                </a:solidFill>
              </a:rPr>
              <a:t>(tRNA) molecule</a:t>
            </a:r>
            <a:endParaRPr lang="zh-CN" altLang="en-US" sz="2000">
              <a:solidFill>
                <a:srgbClr val="FF0000"/>
              </a:solidFill>
            </a:endParaRPr>
          </a:p>
          <a:p>
            <a:pPr marL="0" indent="0" algn="l">
              <a:buNone/>
            </a:pPr>
            <a:r>
              <a:rPr lang="en-US" altLang="zh-CN" sz="2000">
                <a:ea typeface="SimSun" pitchFamily="2" charset="-122"/>
              </a:rPr>
              <a:t>2</a:t>
            </a:r>
            <a:r>
              <a:rPr lang="zh-CN" altLang="en-US" sz="2000">
                <a:ea typeface="SimSun" pitchFamily="2" charset="-122"/>
              </a:rPr>
              <a:t>）</a:t>
            </a:r>
            <a:r>
              <a:rPr lang="zh-CN" altLang="en-US" sz="2000"/>
              <a:t> </a:t>
            </a:r>
            <a:r>
              <a:rPr lang="zh-CN" altLang="en-US" sz="2000">
                <a:solidFill>
                  <a:srgbClr val="FF0000"/>
                </a:solidFill>
              </a:rPr>
              <a:t>each different tRNA is linked to a</a:t>
            </a:r>
            <a:r>
              <a:rPr lang="en-US" altLang="zh-CN" sz="2000">
                <a:solidFill>
                  <a:srgbClr val="FF0000"/>
                </a:solidFill>
              </a:rPr>
              <a:t> </a:t>
            </a:r>
            <a:r>
              <a:rPr lang="zh-CN" altLang="en-US" sz="2000">
                <a:solidFill>
                  <a:srgbClr val="FF0000"/>
                </a:solidFill>
              </a:rPr>
              <a:t>particular amino acid</a:t>
            </a:r>
            <a:endParaRPr lang="zh-CN" altLang="en-US" sz="2000">
              <a:solidFill>
                <a:srgbClr val="FF0000"/>
              </a:solidFill>
            </a:endParaRPr>
          </a:p>
          <a:p>
            <a:pPr marL="0" indent="0" algn="l">
              <a:buNone/>
            </a:pPr>
            <a:r>
              <a:rPr lang="en-US" altLang="zh-CN" sz="2000">
                <a:solidFill>
                  <a:srgbClr val="FF0000"/>
                </a:solidFill>
                <a:ea typeface="SimSun" pitchFamily="2" charset="-122"/>
              </a:rPr>
              <a:t>process</a:t>
            </a:r>
            <a:r>
              <a:rPr lang="zh-CN" altLang="en-US" sz="2000">
                <a:solidFill>
                  <a:srgbClr val="FF0000"/>
                </a:solidFill>
                <a:ea typeface="SimSun" pitchFamily="2" charset="-122"/>
              </a:rPr>
              <a:t>：</a:t>
            </a:r>
            <a:endParaRPr lang="zh-CN" altLang="en-US" sz="2000">
              <a:solidFill>
                <a:srgbClr val="FF0000"/>
              </a:solidFill>
              <a:ea typeface="SimSun" pitchFamily="2" charset="-122"/>
            </a:endParaRPr>
          </a:p>
          <a:p>
            <a:pPr marL="0" indent="0" algn="l">
              <a:buNone/>
            </a:pPr>
            <a:r>
              <a:rPr lang="en-US" altLang="zh-CN" sz="2000">
                <a:sym typeface="+mn-ea"/>
              </a:rPr>
              <a:t>1</a:t>
            </a:r>
            <a:r>
              <a:rPr lang="zh-CN" altLang="en-US" sz="2000">
                <a:ea typeface="SimSun" pitchFamily="2" charset="-122"/>
                <a:sym typeface="+mn-ea"/>
              </a:rPr>
              <a:t>）</a:t>
            </a:r>
            <a:r>
              <a:rPr lang="zh-CN" altLang="en-US" sz="2000">
                <a:sym typeface="+mn-ea"/>
              </a:rPr>
              <a:t>mRNA leaves the nucleus and binds to the</a:t>
            </a:r>
            <a:r>
              <a:rPr lang="en-US" altLang="zh-CN" sz="2000">
                <a:highlight>
                  <a:srgbClr val="FFFF00"/>
                </a:highlight>
                <a:sym typeface="+mn-ea"/>
              </a:rPr>
              <a:t> </a:t>
            </a:r>
            <a:r>
              <a:rPr lang="zh-CN" altLang="en-US" sz="2000">
                <a:highlight>
                  <a:srgbClr val="FFFF00"/>
                </a:highlight>
                <a:sym typeface="+mn-ea"/>
              </a:rPr>
              <a:t>ribosom</a:t>
            </a:r>
            <a:r>
              <a:rPr lang="en-US" altLang="zh-CN" sz="2000">
                <a:highlight>
                  <a:srgbClr val="FFFF00"/>
                </a:highlight>
                <a:sym typeface="+mn-ea"/>
              </a:rPr>
              <a:t>e</a:t>
            </a:r>
            <a:endParaRPr lang="zh-CN" altLang="en-US" sz="2000">
              <a:highlight>
                <a:srgbClr val="FFFF00"/>
              </a:highlight>
              <a:sym typeface="+mn-ea"/>
            </a:endParaRPr>
          </a:p>
          <a:p>
            <a:pPr marL="0" indent="0" algn="l">
              <a:buNone/>
            </a:pPr>
            <a:r>
              <a:rPr lang="en-US" altLang="zh-CN" sz="2000">
                <a:highlight>
                  <a:srgbClr val="FFFF00"/>
                </a:highlight>
                <a:sym typeface="+mn-ea"/>
              </a:rPr>
              <a:t>2</a:t>
            </a:r>
            <a:r>
              <a:rPr lang="zh-CN" altLang="en-US" sz="2000">
                <a:highlight>
                  <a:srgbClr val="FFFF00"/>
                </a:highlight>
                <a:sym typeface="+mn-ea"/>
              </a:rPr>
              <a:t>) an initiator tRNA</a:t>
            </a:r>
            <a:r>
              <a:rPr lang="en-US" altLang="zh-CN" sz="2000">
                <a:highlight>
                  <a:srgbClr val="FFFF00"/>
                </a:highlight>
                <a:sym typeface="+mn-ea"/>
              </a:rPr>
              <a:t> carriers amino acid to</a:t>
            </a:r>
            <a:r>
              <a:rPr lang="zh-CN" altLang="en-US" sz="2000">
                <a:highlight>
                  <a:srgbClr val="FFFF00"/>
                </a:highlight>
                <a:sym typeface="+mn-ea"/>
              </a:rPr>
              <a:t> adheres to a START codon：</a:t>
            </a:r>
            <a:r>
              <a:rPr lang="en-US" altLang="zh-CN" sz="2000">
                <a:highlight>
                  <a:srgbClr val="FFFF00"/>
                </a:highlight>
                <a:sym typeface="+mn-ea"/>
              </a:rPr>
              <a:t>AUG</a:t>
            </a:r>
            <a:endParaRPr lang="zh-CN" altLang="en-US" sz="2000">
              <a:highlight>
                <a:srgbClr val="FFFF00"/>
              </a:highlight>
            </a:endParaRPr>
          </a:p>
          <a:p>
            <a:pPr marL="0" indent="0" algn="l">
              <a:buNone/>
            </a:pPr>
            <a:r>
              <a:rPr lang="en-US" altLang="zh-CN" sz="2000">
                <a:highlight>
                  <a:srgbClr val="FFFF00"/>
                </a:highlight>
                <a:sym typeface="+mn-ea"/>
              </a:rPr>
              <a:t>3</a:t>
            </a:r>
            <a:r>
              <a:rPr lang="zh-CN" altLang="en-US" sz="2000">
                <a:highlight>
                  <a:srgbClr val="FFFF00"/>
                </a:highlight>
                <a:sym typeface="+mn-ea"/>
              </a:rPr>
              <a:t>) </a:t>
            </a:r>
            <a:r>
              <a:rPr lang="zh-CN" altLang="en-US" sz="2000">
                <a:sym typeface="+mn-ea"/>
              </a:rPr>
              <a:t>the</a:t>
            </a:r>
            <a:r>
              <a:rPr lang="en-US" altLang="zh-CN" sz="2000">
                <a:sym typeface="+mn-ea"/>
              </a:rPr>
              <a:t> next</a:t>
            </a:r>
            <a:r>
              <a:rPr lang="zh-CN" altLang="en-US" sz="2000">
                <a:sym typeface="+mn-ea"/>
              </a:rPr>
              <a:t> tRNA </a:t>
            </a:r>
            <a:r>
              <a:rPr lang="en-US" altLang="zh-CN" sz="2000">
                <a:sym typeface="+mn-ea"/>
              </a:rPr>
              <a:t> </a:t>
            </a:r>
            <a:r>
              <a:rPr lang="zh-CN" altLang="en-US" sz="2000"/>
              <a:t>enters the ribosome carrying an</a:t>
            </a:r>
            <a:r>
              <a:rPr lang="zh-CN" altLang="en-US" sz="2000">
                <a:solidFill>
                  <a:srgbClr val="FF0000"/>
                </a:solidFill>
              </a:rPr>
              <a:t> amino</a:t>
            </a:r>
            <a:r>
              <a:rPr lang="en-US" altLang="zh-CN" sz="2000">
                <a:solidFill>
                  <a:srgbClr val="FF0000"/>
                </a:solidFill>
              </a:rPr>
              <a:t> </a:t>
            </a:r>
            <a:r>
              <a:rPr lang="zh-CN" altLang="en-US" sz="2000">
                <a:solidFill>
                  <a:srgbClr val="FF0000"/>
                </a:solidFill>
              </a:rPr>
              <a:t>acid with it which becomes covalently bound to</a:t>
            </a:r>
            <a:r>
              <a:rPr lang="en-US" altLang="zh-CN" sz="2000">
                <a:solidFill>
                  <a:srgbClr val="FF0000"/>
                </a:solidFill>
              </a:rPr>
              <a:t> </a:t>
            </a:r>
            <a:r>
              <a:rPr lang="zh-CN" altLang="en-US" sz="2000">
                <a:solidFill>
                  <a:srgbClr val="FF0000"/>
                </a:solidFill>
              </a:rPr>
              <a:t>methionine from the initiator tRNA</a:t>
            </a:r>
            <a:endParaRPr lang="zh-CN" altLang="en-US" sz="2000">
              <a:solidFill>
                <a:srgbClr val="FF0000"/>
              </a:solidFill>
            </a:endParaRPr>
          </a:p>
          <a:p>
            <a:pPr marL="0" indent="0" algn="l">
              <a:buNone/>
            </a:pPr>
            <a:r>
              <a:rPr lang="en-US" altLang="zh-CN" sz="2000">
                <a:ea typeface="SimSun" pitchFamily="2" charset="-122"/>
                <a:sym typeface="+mn-ea"/>
              </a:rPr>
              <a:t>4</a:t>
            </a:r>
            <a:r>
              <a:rPr lang="zh-CN" altLang="en-US" sz="2000">
                <a:ea typeface="SimSun" pitchFamily="2" charset="-122"/>
                <a:sym typeface="+mn-ea"/>
              </a:rPr>
              <a:t>）</a:t>
            </a:r>
            <a:r>
              <a:rPr lang="en-US" altLang="zh-CN" sz="2000">
                <a:ea typeface="SimSun" pitchFamily="2" charset="-122"/>
                <a:sym typeface="+mn-ea"/>
              </a:rPr>
              <a:t>moving of ribosome</a:t>
            </a:r>
            <a:r>
              <a:rPr lang="zh-CN" altLang="en-US" sz="2000">
                <a:ea typeface="SimSun" pitchFamily="2" charset="-122"/>
                <a:sym typeface="+mn-ea"/>
              </a:rPr>
              <a:t>，</a:t>
            </a:r>
            <a:r>
              <a:rPr lang="en-US" altLang="zh-CN" sz="2000">
                <a:ea typeface="SimSun" pitchFamily="2" charset="-122"/>
                <a:sym typeface="+mn-ea"/>
              </a:rPr>
              <a:t>a </a:t>
            </a:r>
            <a:r>
              <a:rPr lang="zh-CN" altLang="en-US" sz="2000">
                <a:sym typeface="+mn-ea"/>
              </a:rPr>
              <a:t>new amino acid </a:t>
            </a:r>
            <a:r>
              <a:rPr lang="en-US" altLang="zh-CN" sz="2000">
                <a:sym typeface="+mn-ea"/>
              </a:rPr>
              <a:t>carried by</a:t>
            </a:r>
            <a:r>
              <a:rPr lang="zh-CN" altLang="en-US" sz="2000">
                <a:sym typeface="+mn-ea"/>
              </a:rPr>
              <a:t> new tRNA links the first two，</a:t>
            </a:r>
            <a:r>
              <a:rPr lang="zh-CN" altLang="en-US" sz="2000">
                <a:highlight>
                  <a:srgbClr val="FFFF00"/>
                </a:highlight>
                <a:sym typeface="+mn-ea"/>
              </a:rPr>
              <a:t>first tRNA detaches</a:t>
            </a:r>
            <a:endParaRPr lang="zh-CN" altLang="en-US" sz="2000"/>
          </a:p>
          <a:p>
            <a:pPr marL="0" indent="0" algn="l">
              <a:buNone/>
            </a:pPr>
            <a:r>
              <a:rPr lang="en-US" altLang="zh-CN" sz="2000">
                <a:ea typeface="SimSun" pitchFamily="2" charset="-122"/>
                <a:sym typeface="+mn-ea"/>
              </a:rPr>
              <a:t>5</a:t>
            </a:r>
            <a:r>
              <a:rPr lang="zh-CN" altLang="en-US" sz="2000">
                <a:ea typeface="SimSun" pitchFamily="2" charset="-122"/>
                <a:sym typeface="+mn-ea"/>
              </a:rPr>
              <a:t>） this polypeptide chain continues to grow till a</a:t>
            </a:r>
            <a:r>
              <a:rPr lang="en-US" altLang="zh-CN" sz="2000">
                <a:ea typeface="SimSun" pitchFamily="2" charset="-122"/>
                <a:sym typeface="+mn-ea"/>
              </a:rPr>
              <a:t> </a:t>
            </a:r>
            <a:r>
              <a:rPr lang="zh-CN" altLang="en-US" sz="2000">
                <a:ea typeface="SimSun" pitchFamily="2" charset="-122"/>
                <a:sym typeface="+mn-ea"/>
              </a:rPr>
              <a:t>STOP codon is reached</a:t>
            </a:r>
            <a:endParaRPr lang="zh-CN" altLang="en-US" sz="2000">
              <a:solidFill>
                <a:srgbClr val="FF0000"/>
              </a:solidFill>
              <a:ea typeface="SimSun" pitchFamily="2" charset="-122"/>
            </a:endParaRPr>
          </a:p>
        </p:txBody>
      </p:sp>
      <p:pic>
        <p:nvPicPr>
          <p:cNvPr id="2154517" name="图片 2154516" descr="ribosome+mRNA 1"/>
          <p:cNvPicPr>
            <a:picLocks noChangeAspect="1"/>
          </p:cNvPicPr>
          <p:nvPr/>
        </p:nvPicPr>
        <p:blipFill>
          <a:blip r:embed="rId1"/>
          <a:srcRect r="43869"/>
          <a:stretch>
            <a:fillRect/>
          </a:stretch>
        </p:blipFill>
        <p:spPr>
          <a:xfrm>
            <a:off x="9061133" y="940753"/>
            <a:ext cx="2994025" cy="2181225"/>
          </a:xfrm>
          <a:prstGeom prst="rect">
            <a:avLst/>
          </a:prstGeom>
          <a:noFill/>
          <a:ln w="9525">
            <a:noFill/>
          </a:ln>
        </p:spPr>
      </p:pic>
      <p:pic>
        <p:nvPicPr>
          <p:cNvPr id="2154516" name="图片 2154515" descr="ribosome+mRNA 2"/>
          <p:cNvPicPr>
            <a:picLocks noChangeAspect="1"/>
          </p:cNvPicPr>
          <p:nvPr/>
        </p:nvPicPr>
        <p:blipFill>
          <a:blip r:embed="rId2"/>
          <a:srcRect r="13693"/>
          <a:stretch>
            <a:fillRect/>
          </a:stretch>
        </p:blipFill>
        <p:spPr>
          <a:xfrm>
            <a:off x="8222933" y="3121978"/>
            <a:ext cx="3968750" cy="2181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54517"/>
                                        </p:tgtEl>
                                        <p:attrNameLst>
                                          <p:attrName>style.visibility</p:attrName>
                                        </p:attrNameLst>
                                      </p:cBhvr>
                                      <p:to>
                                        <p:strVal val="visible"/>
                                      </p:to>
                                    </p:set>
                                    <p:animEffect transition="in" filter="wipe(left)">
                                      <p:cBhvr>
                                        <p:cTn id="7" dur="500"/>
                                        <p:tgtEl>
                                          <p:spTgt spid="21545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54516"/>
                                        </p:tgtEl>
                                        <p:attrNameLst>
                                          <p:attrName>style.visibility</p:attrName>
                                        </p:attrNameLst>
                                      </p:cBhvr>
                                      <p:to>
                                        <p:strVal val="visible"/>
                                      </p:to>
                                    </p:set>
                                    <p:animEffect transition="in" filter="wipe(left)">
                                      <p:cBhvr>
                                        <p:cTn id="11" dur="500"/>
                                        <p:tgtEl>
                                          <p:spTgt spid="215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62" name="标题 962561"/>
          <p:cNvSpPr>
            <a:spLocks noGrp="1"/>
          </p:cNvSpPr>
          <p:nvPr>
            <p:ph type="title" idx="4294967295"/>
          </p:nvPr>
        </p:nvSpPr>
        <p:spPr>
          <a:xfrm>
            <a:off x="287655" y="0"/>
            <a:ext cx="10515600" cy="1325563"/>
          </a:xfrm>
        </p:spPr>
        <p:txBody>
          <a:bodyPr anchor="ctr" anchorCtr="0"/>
          <a:p>
            <a:r>
              <a:rPr lang="en-GB" altLang="zh-CN"/>
              <a:t>Genetic mutations</a:t>
            </a:r>
            <a:endParaRPr lang="en-GB" altLang="zh-CN"/>
          </a:p>
        </p:txBody>
      </p:sp>
      <p:sp>
        <p:nvSpPr>
          <p:cNvPr id="962564" name="Text Box 3"/>
          <p:cNvSpPr txBox="1"/>
          <p:nvPr/>
        </p:nvSpPr>
        <p:spPr>
          <a:xfrm>
            <a:off x="814070" y="1094740"/>
            <a:ext cx="6983413" cy="645160"/>
          </a:xfrm>
          <a:prstGeom prst="rect">
            <a:avLst/>
          </a:prstGeom>
          <a:noFill/>
          <a:ln w="9525">
            <a:noFill/>
          </a:ln>
        </p:spPr>
        <p:txBody>
          <a:bodyPr>
            <a:spAutoFit/>
          </a:bodyPr>
          <a:p>
            <a:r>
              <a:rPr lang="en-GB" altLang="zh-CN"/>
              <a:t>A </a:t>
            </a:r>
            <a:r>
              <a:rPr lang="en-GB" altLang="zh-CN" b="1">
                <a:solidFill>
                  <a:srgbClr val="10BC45"/>
                </a:solidFill>
              </a:rPr>
              <a:t>mutation</a:t>
            </a:r>
            <a:r>
              <a:rPr lang="en-GB" altLang="zh-CN"/>
              <a:t> is a change in the amount or structure of DNA. </a:t>
            </a:r>
            <a:r>
              <a:rPr lang="en-GB" altLang="zh-CN"/>
              <a:t>There are two types of mutation:</a:t>
            </a:r>
            <a:endParaRPr lang="en-GB" altLang="zh-CN"/>
          </a:p>
        </p:txBody>
      </p:sp>
      <p:sp>
        <p:nvSpPr>
          <p:cNvPr id="962585" name="文本框 962584"/>
          <p:cNvSpPr txBox="1"/>
          <p:nvPr/>
        </p:nvSpPr>
        <p:spPr>
          <a:xfrm>
            <a:off x="1031875" y="2143443"/>
            <a:ext cx="6765925" cy="922020"/>
          </a:xfrm>
          <a:prstGeom prst="rect">
            <a:avLst/>
          </a:prstGeom>
          <a:noFill/>
          <a:ln w="25400">
            <a:noFill/>
          </a:ln>
        </p:spPr>
        <p:txBody>
          <a:bodyPr>
            <a:spAutoFit/>
          </a:bodyPr>
          <a:p>
            <a:pPr marL="355600" indent="-355600">
              <a:buClr>
                <a:srgbClr val="10BC45"/>
              </a:buClr>
              <a:buSzPct val="80000"/>
              <a:buFont typeface="Wingdings" panose="05000000000000000000" pitchFamily="2" charset="2"/>
              <a:buChar char="l"/>
            </a:pPr>
            <a:r>
              <a:rPr lang="en-GB" altLang="zh-CN"/>
              <a:t>A </a:t>
            </a:r>
            <a:r>
              <a:rPr lang="en-GB" altLang="zh-CN" b="1">
                <a:solidFill>
                  <a:srgbClr val="10BC45"/>
                </a:solidFill>
              </a:rPr>
              <a:t>gene</a:t>
            </a:r>
            <a:r>
              <a:rPr lang="en-GB" altLang="zh-CN"/>
              <a:t> or </a:t>
            </a:r>
            <a:r>
              <a:rPr lang="en-GB" altLang="zh-CN" b="1">
                <a:solidFill>
                  <a:srgbClr val="10BC45"/>
                </a:solidFill>
              </a:rPr>
              <a:t>point mutation</a:t>
            </a:r>
            <a:r>
              <a:rPr lang="en-GB" altLang="zh-CN"/>
              <a:t> – a change in the base sequence of a gene, which can cause a change in the polypeptide chain. It is caused by errors that occur during </a:t>
            </a:r>
            <a:r>
              <a:rPr lang="en-GB" altLang="zh-CN" b="1"/>
              <a:t>DNA replication</a:t>
            </a:r>
            <a:r>
              <a:rPr lang="en-GB" altLang="zh-CN"/>
              <a:t>.</a:t>
            </a:r>
            <a:endParaRPr lang="en-US" altLang="zh-CN"/>
          </a:p>
        </p:txBody>
      </p:sp>
      <p:sp>
        <p:nvSpPr>
          <p:cNvPr id="962586" name="文本框 962585"/>
          <p:cNvSpPr txBox="1"/>
          <p:nvPr/>
        </p:nvSpPr>
        <p:spPr>
          <a:xfrm>
            <a:off x="1273810" y="3469323"/>
            <a:ext cx="7324725" cy="645160"/>
          </a:xfrm>
          <a:prstGeom prst="rect">
            <a:avLst/>
          </a:prstGeom>
          <a:noFill/>
          <a:ln w="25400">
            <a:noFill/>
          </a:ln>
        </p:spPr>
        <p:txBody>
          <a:bodyPr>
            <a:spAutoFit/>
          </a:bodyPr>
          <a:p>
            <a:pPr marL="355600" indent="-355600">
              <a:buClr>
                <a:srgbClr val="10BC45"/>
              </a:buClr>
              <a:buSzPct val="80000"/>
              <a:buFont typeface="Wingdings" panose="05000000000000000000" pitchFamily="2" charset="2"/>
              <a:buChar char="l"/>
            </a:pPr>
            <a:r>
              <a:rPr lang="en-GB" altLang="zh-CN"/>
              <a:t>A </a:t>
            </a:r>
            <a:r>
              <a:rPr lang="en-GB" altLang="zh-CN" b="1">
                <a:solidFill>
                  <a:srgbClr val="10BC45"/>
                </a:solidFill>
              </a:rPr>
              <a:t>chromosome mutation</a:t>
            </a:r>
            <a:r>
              <a:rPr lang="en-GB" altLang="zh-CN"/>
              <a:t> – a change in the number or structure of the chromosomes. It is caused by errors that occur during </a:t>
            </a:r>
            <a:r>
              <a:rPr lang="en-GB" altLang="zh-CN" b="1"/>
              <a:t>cell division</a:t>
            </a:r>
            <a:r>
              <a:rPr lang="en-GB" altLang="zh-CN"/>
              <a:t>.</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62585"/>
                                        </p:tgtEl>
                                        <p:attrNameLst>
                                          <p:attrName>style.visibility</p:attrName>
                                        </p:attrNameLst>
                                      </p:cBhvr>
                                      <p:to>
                                        <p:strVal val="visible"/>
                                      </p:to>
                                    </p:set>
                                    <p:animEffect transition="in" filter="dissolve">
                                      <p:cBhvr>
                                        <p:cTn id="7" dur="500"/>
                                        <p:tgtEl>
                                          <p:spTgt spid="96258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62586"/>
                                        </p:tgtEl>
                                        <p:attrNameLst>
                                          <p:attrName>style.visibility</p:attrName>
                                        </p:attrNameLst>
                                      </p:cBhvr>
                                      <p:to>
                                        <p:strVal val="visible"/>
                                      </p:to>
                                    </p:set>
                                    <p:animEffect transition="in" filter="dissolve">
                                      <p:cBhvr>
                                        <p:cTn id="12" dur="500"/>
                                        <p:tgtEl>
                                          <p:spTgt spid="96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5" grpId="0"/>
      <p:bldP spid="96258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981200" y="730885"/>
            <a:ext cx="8228965" cy="1568450"/>
          </a:xfrm>
          <a:prstGeom prst="rect">
            <a:avLst/>
          </a:prstGeom>
          <a:noFill/>
        </p:spPr>
        <p:txBody>
          <a:bodyPr wrap="square" rtlCol="0" anchor="t">
            <a:spAutoFit/>
          </a:bodyPr>
          <a:p>
            <a:r>
              <a:rPr lang="zh-CN" altLang="en-US" sz="2400"/>
              <a:t>substitution： one base in a gene is substituted for another</a:t>
            </a:r>
            <a:endParaRPr lang="zh-CN" altLang="en-US" sz="2400"/>
          </a:p>
          <a:p>
            <a:r>
              <a:rPr lang="zh-CN" altLang="en-US" sz="2400"/>
              <a:t>deletion： a base is completely lost</a:t>
            </a:r>
            <a:endParaRPr lang="zh-CN" altLang="en-US" sz="2400"/>
          </a:p>
          <a:p>
            <a:r>
              <a:rPr lang="zh-CN" altLang="en-US" sz="2400"/>
              <a:t>insertion： an extra base is added into a gene, which may be a repeat or a</a:t>
            </a:r>
            <a:r>
              <a:rPr lang="en-US" altLang="zh-CN" sz="2400"/>
              <a:t> </a:t>
            </a:r>
            <a:r>
              <a:rPr lang="zh-CN" altLang="en-US" sz="2400"/>
              <a:t>different base</a:t>
            </a:r>
            <a:endParaRPr lang="zh-CN" altLang="en-US" sz="2400"/>
          </a:p>
        </p:txBody>
      </p:sp>
      <p:pic>
        <p:nvPicPr>
          <p:cNvPr id="101" name="图片 100"/>
          <p:cNvPicPr/>
          <p:nvPr>
            <p:custDataLst>
              <p:tags r:id="rId1"/>
            </p:custDataLst>
          </p:nvPr>
        </p:nvPicPr>
        <p:blipFill>
          <a:blip r:embed="rId2"/>
          <a:stretch>
            <a:fillRect/>
          </a:stretch>
        </p:blipFill>
        <p:spPr>
          <a:xfrm>
            <a:off x="2706370" y="2667635"/>
            <a:ext cx="5492115" cy="419036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752599" y="1168401"/>
            <a:ext cx="8705852" cy="839628"/>
            <a:chOff x="1752599" y="1146366"/>
            <a:chExt cx="8705852" cy="952500"/>
          </a:xfrm>
        </p:grpSpPr>
        <p:sp>
          <p:nvSpPr>
            <p:cNvPr id="40" name="矩形: 圆角 39"/>
            <p:cNvSpPr/>
            <p:nvPr/>
          </p:nvSpPr>
          <p:spPr>
            <a:xfrm>
              <a:off x="1752599" y="1146366"/>
              <a:ext cx="952502" cy="952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圆角 40"/>
            <p:cNvSpPr/>
            <p:nvPr/>
          </p:nvSpPr>
          <p:spPr>
            <a:xfrm>
              <a:off x="5619749" y="1146366"/>
              <a:ext cx="952502" cy="952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矩形: 圆角 41"/>
            <p:cNvSpPr/>
            <p:nvPr/>
          </p:nvSpPr>
          <p:spPr>
            <a:xfrm>
              <a:off x="9505949" y="1146366"/>
              <a:ext cx="952502" cy="952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1" name="任意多边形: 形状 10"/>
          <p:cNvSpPr/>
          <p:nvPr/>
        </p:nvSpPr>
        <p:spPr>
          <a:xfrm rot="5400000">
            <a:off x="4704096" y="-629906"/>
            <a:ext cx="2783811" cy="12192002"/>
          </a:xfrm>
          <a:custGeom>
            <a:avLst/>
            <a:gdLst>
              <a:gd name="connsiteX0" fmla="*/ 0 w 4457803"/>
              <a:gd name="connsiteY0" fmla="*/ 0 h 6858000"/>
              <a:gd name="connsiteX1" fmla="*/ 4457803 w 4457803"/>
              <a:gd name="connsiteY1" fmla="*/ 0 h 6858000"/>
              <a:gd name="connsiteX2" fmla="*/ 4457803 w 4457803"/>
              <a:gd name="connsiteY2" fmla="*/ 6858000 h 6858000"/>
              <a:gd name="connsiteX3" fmla="*/ 0 w 44578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57803" h="6858000">
                <a:moveTo>
                  <a:pt x="0" y="0"/>
                </a:moveTo>
                <a:lnTo>
                  <a:pt x="4457803" y="0"/>
                </a:lnTo>
                <a:lnTo>
                  <a:pt x="4457803" y="6858000"/>
                </a:lnTo>
                <a:lnTo>
                  <a:pt x="0" y="6858000"/>
                </a:lnTo>
                <a:close/>
              </a:path>
            </a:pathLst>
          </a:custGeom>
          <a:solidFill>
            <a:srgbClr val="EDF8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矩形: 圆角 3"/>
          <p:cNvSpPr/>
          <p:nvPr/>
        </p:nvSpPr>
        <p:spPr>
          <a:xfrm>
            <a:off x="461108" y="2111558"/>
            <a:ext cx="3535485" cy="1669746"/>
          </a:xfrm>
          <a:prstGeom prst="roundRect">
            <a:avLst>
              <a:gd name="adj" fmla="val 8380"/>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4328258" y="2111558"/>
            <a:ext cx="3535485" cy="1669746"/>
          </a:xfrm>
          <a:prstGeom prst="roundRect">
            <a:avLst>
              <a:gd name="adj" fmla="val 8380"/>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8195408" y="2111558"/>
            <a:ext cx="3535485" cy="1669746"/>
          </a:xfrm>
          <a:prstGeom prst="roundRect">
            <a:avLst>
              <a:gd name="adj" fmla="val 8380"/>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61106" y="2272335"/>
            <a:ext cx="3514161" cy="829945"/>
          </a:xfrm>
          <a:prstGeom prst="rect">
            <a:avLst/>
          </a:prstGeom>
          <a:noFill/>
        </p:spPr>
        <p:txBody>
          <a:bodyPr wrap="square">
            <a:spAutoFit/>
          </a:bodyPr>
          <a:lstStyle/>
          <a:p>
            <a:pPr algn="ctr"/>
            <a:r>
              <a:rPr lang="zh-CN" altLang="en-US" sz="24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rPr>
              <a:t>知识梳理：细胞膜，物质运输，气体交换，</a:t>
            </a:r>
            <a:r>
              <a:rPr lang="zh-CN" altLang="en-US" sz="24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rPr>
              <a:t>酶</a:t>
            </a:r>
            <a:endParaRPr lang="zh-CN" altLang="en-US" sz="24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endParaRPr>
          </a:p>
        </p:txBody>
      </p:sp>
      <p:sp>
        <p:nvSpPr>
          <p:cNvPr id="28" name="文本框 27"/>
          <p:cNvSpPr txBox="1"/>
          <p:nvPr/>
        </p:nvSpPr>
        <p:spPr>
          <a:xfrm>
            <a:off x="4328256" y="2272335"/>
            <a:ext cx="3514161" cy="829945"/>
          </a:xfrm>
          <a:prstGeom prst="rect">
            <a:avLst/>
          </a:prstGeom>
          <a:noFill/>
        </p:spPr>
        <p:txBody>
          <a:bodyPr wrap="square">
            <a:spAutoFit/>
          </a:bodyPr>
          <a:lstStyle/>
          <a:p>
            <a:pPr algn="ctr"/>
            <a:r>
              <a:rPr lang="en-US" altLang="zh-CN" sz="24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rPr>
              <a:t>DNA/RNA</a:t>
            </a:r>
            <a:r>
              <a:rPr lang="zh-CN" altLang="en-US" sz="24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rPr>
              <a:t>，基因编码，</a:t>
            </a:r>
            <a:r>
              <a:rPr lang="zh-CN" altLang="en-US" sz="24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rPr>
              <a:t>遗传学</a:t>
            </a:r>
            <a:endParaRPr lang="zh-CN" altLang="en-US" sz="24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endParaRPr>
          </a:p>
        </p:txBody>
      </p:sp>
      <p:sp>
        <p:nvSpPr>
          <p:cNvPr id="33" name="文本框 32"/>
          <p:cNvSpPr txBox="1"/>
          <p:nvPr/>
        </p:nvSpPr>
        <p:spPr>
          <a:xfrm>
            <a:off x="8214456" y="2272335"/>
            <a:ext cx="3514161" cy="460375"/>
          </a:xfrm>
          <a:prstGeom prst="rect">
            <a:avLst/>
          </a:prstGeom>
          <a:noFill/>
        </p:spPr>
        <p:txBody>
          <a:bodyPr wrap="square">
            <a:spAutoFit/>
          </a:bodyPr>
          <a:lstStyle/>
          <a:p>
            <a:pPr algn="ctr"/>
            <a:r>
              <a:rPr lang="zh-CN" altLang="en-US" sz="24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rPr>
              <a:t>做题咯～</a:t>
            </a:r>
            <a:endParaRPr lang="zh-CN" altLang="en-US" sz="24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7" name="组合 6"/>
          <p:cNvGrpSpPr/>
          <p:nvPr/>
        </p:nvGrpSpPr>
        <p:grpSpPr>
          <a:xfrm>
            <a:off x="1801581" y="1238225"/>
            <a:ext cx="8607889" cy="720096"/>
            <a:chOff x="1801580" y="1194619"/>
            <a:chExt cx="8607889" cy="854539"/>
          </a:xfrm>
        </p:grpSpPr>
        <p:grpSp>
          <p:nvGrpSpPr>
            <p:cNvPr id="6" name="组合 5"/>
            <p:cNvGrpSpPr/>
            <p:nvPr/>
          </p:nvGrpSpPr>
          <p:grpSpPr>
            <a:xfrm>
              <a:off x="1801580" y="1194619"/>
              <a:ext cx="854539" cy="854539"/>
              <a:chOff x="1727059" y="1026088"/>
              <a:chExt cx="854539" cy="854539"/>
            </a:xfrm>
          </p:grpSpPr>
          <p:sp>
            <p:nvSpPr>
              <p:cNvPr id="25" name="矩形: 圆角 24"/>
              <p:cNvSpPr/>
              <p:nvPr/>
            </p:nvSpPr>
            <p:spPr>
              <a:xfrm>
                <a:off x="1727059" y="1026088"/>
                <a:ext cx="854539" cy="854539"/>
              </a:xfrm>
              <a:prstGeom prst="roundRect">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文本框 25"/>
              <p:cNvSpPr txBox="1"/>
              <p:nvPr/>
            </p:nvSpPr>
            <p:spPr>
              <a:xfrm>
                <a:off x="1819568" y="1189472"/>
                <a:ext cx="669520" cy="523220"/>
              </a:xfrm>
              <a:prstGeom prst="rect">
                <a:avLst/>
              </a:prstGeom>
              <a:noFill/>
            </p:spPr>
            <p:txBody>
              <a:bodyPr wrap="square">
                <a:spAutoFit/>
              </a:bodyPr>
              <a:lstStyle/>
              <a:p>
                <a:r>
                  <a:rPr lang="en-US" altLang="zh-CN" sz="28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rPr>
                  <a:t>01</a:t>
                </a:r>
                <a:endParaRPr lang="zh-CN" altLang="en-US" sz="28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endParaRPr>
              </a:p>
            </p:txBody>
          </p:sp>
        </p:grpSp>
        <p:grpSp>
          <p:nvGrpSpPr>
            <p:cNvPr id="29" name="组合 28"/>
            <p:cNvGrpSpPr/>
            <p:nvPr/>
          </p:nvGrpSpPr>
          <p:grpSpPr>
            <a:xfrm>
              <a:off x="5668730" y="1194619"/>
              <a:ext cx="854539" cy="854539"/>
              <a:chOff x="1727059" y="1026088"/>
              <a:chExt cx="854539" cy="854539"/>
            </a:xfrm>
          </p:grpSpPr>
          <p:sp>
            <p:nvSpPr>
              <p:cNvPr id="30" name="矩形: 圆角 29"/>
              <p:cNvSpPr/>
              <p:nvPr/>
            </p:nvSpPr>
            <p:spPr>
              <a:xfrm>
                <a:off x="1727059" y="1026088"/>
                <a:ext cx="854539" cy="854539"/>
              </a:xfrm>
              <a:prstGeom prst="roundRect">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文本框 30"/>
              <p:cNvSpPr txBox="1"/>
              <p:nvPr/>
            </p:nvSpPr>
            <p:spPr>
              <a:xfrm>
                <a:off x="1819568" y="1189472"/>
                <a:ext cx="669520" cy="523220"/>
              </a:xfrm>
              <a:prstGeom prst="rect">
                <a:avLst/>
              </a:prstGeom>
              <a:noFill/>
            </p:spPr>
            <p:txBody>
              <a:bodyPr wrap="square">
                <a:spAutoFit/>
              </a:bodyPr>
              <a:lstStyle/>
              <a:p>
                <a:r>
                  <a:rPr lang="en-US" altLang="zh-CN" sz="28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rPr>
                  <a:t>02</a:t>
                </a:r>
                <a:endParaRPr lang="zh-CN" altLang="en-US" sz="28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endParaRPr>
              </a:p>
            </p:txBody>
          </p:sp>
        </p:grpSp>
        <p:grpSp>
          <p:nvGrpSpPr>
            <p:cNvPr id="34" name="组合 33"/>
            <p:cNvGrpSpPr/>
            <p:nvPr/>
          </p:nvGrpSpPr>
          <p:grpSpPr>
            <a:xfrm>
              <a:off x="9554930" y="1194619"/>
              <a:ext cx="854539" cy="854539"/>
              <a:chOff x="1727059" y="1026088"/>
              <a:chExt cx="854539" cy="854539"/>
            </a:xfrm>
          </p:grpSpPr>
          <p:sp>
            <p:nvSpPr>
              <p:cNvPr id="35" name="矩形: 圆角 34"/>
              <p:cNvSpPr/>
              <p:nvPr/>
            </p:nvSpPr>
            <p:spPr>
              <a:xfrm>
                <a:off x="1727059" y="1026088"/>
                <a:ext cx="854539" cy="854539"/>
              </a:xfrm>
              <a:prstGeom prst="roundRect">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p:cNvSpPr txBox="1"/>
              <p:nvPr/>
            </p:nvSpPr>
            <p:spPr>
              <a:xfrm>
                <a:off x="1819568" y="1189472"/>
                <a:ext cx="669520" cy="523220"/>
              </a:xfrm>
              <a:prstGeom prst="rect">
                <a:avLst/>
              </a:prstGeom>
              <a:noFill/>
            </p:spPr>
            <p:txBody>
              <a:bodyPr wrap="square">
                <a:spAutoFit/>
              </a:bodyPr>
              <a:lstStyle/>
              <a:p>
                <a:r>
                  <a:rPr lang="en-US" altLang="zh-CN" sz="28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rPr>
                  <a:t>03</a:t>
                </a:r>
                <a:endParaRPr lang="zh-CN" altLang="en-US" sz="28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a:stretch>
            <a:fillRect/>
          </a:stretch>
        </p:blipFill>
        <p:spPr>
          <a:xfrm>
            <a:off x="1809750" y="657225"/>
            <a:ext cx="8572500" cy="5543550"/>
          </a:xfrm>
          <a:prstGeom prst="rect">
            <a:avLst/>
          </a:prstGeom>
          <a:noFill/>
          <a:ln w="9525">
            <a:noFill/>
          </a:ln>
        </p:spPr>
      </p:pic>
      <p:sp>
        <p:nvSpPr>
          <p:cNvPr id="3" name="文本框 2"/>
          <p:cNvSpPr txBox="1"/>
          <p:nvPr/>
        </p:nvSpPr>
        <p:spPr>
          <a:xfrm>
            <a:off x="2781300" y="3082290"/>
            <a:ext cx="4572000" cy="368300"/>
          </a:xfrm>
          <a:prstGeom prst="rect">
            <a:avLst/>
          </a:prstGeom>
          <a:noFill/>
        </p:spPr>
        <p:txBody>
          <a:bodyPr wrap="square" rtlCol="0" anchor="t">
            <a:spAutoFit/>
          </a:bodyPr>
          <a:p>
            <a:r>
              <a:rPr lang="zh-CN" altLang="en-US"/>
              <a:t>mutation is called substitution</a:t>
            </a:r>
            <a:endParaRPr lang="zh-CN" altLang="en-US"/>
          </a:p>
        </p:txBody>
      </p:sp>
      <p:sp>
        <p:nvSpPr>
          <p:cNvPr id="4" name="Text Box 3"/>
          <p:cNvSpPr txBox="1"/>
          <p:nvPr/>
        </p:nvSpPr>
        <p:spPr>
          <a:xfrm>
            <a:off x="2755900" y="6134100"/>
            <a:ext cx="3840480" cy="368300"/>
          </a:xfrm>
          <a:prstGeom prst="rect">
            <a:avLst/>
          </a:prstGeom>
          <a:noFill/>
        </p:spPr>
        <p:txBody>
          <a:bodyPr wrap="none" rtlCol="0">
            <a:spAutoFit/>
          </a:bodyPr>
          <a:p>
            <a:r>
              <a:rPr lang="zh-CN" altLang="en-US"/>
              <a:t>表面积减少，氧含量减少，感到</a:t>
            </a:r>
            <a:r>
              <a:rPr lang="zh-CN" altLang="en-US"/>
              <a:t>疲惫</a:t>
            </a:r>
            <a:endParaRPr lang="zh-CN" altLang="en-US"/>
          </a:p>
        </p:txBody>
      </p:sp>
      <p:sp>
        <p:nvSpPr>
          <p:cNvPr id="5" name="Text Box 4"/>
          <p:cNvSpPr txBox="1"/>
          <p:nvPr/>
        </p:nvSpPr>
        <p:spPr>
          <a:xfrm>
            <a:off x="8077200" y="5918200"/>
            <a:ext cx="640080" cy="368300"/>
          </a:xfrm>
          <a:prstGeom prst="rect">
            <a:avLst/>
          </a:prstGeom>
          <a:noFill/>
        </p:spPr>
        <p:txBody>
          <a:bodyPr wrap="none" rtlCol="0">
            <a:spAutoFit/>
          </a:bodyPr>
          <a:p>
            <a:r>
              <a:rPr lang="zh-CN" altLang="en-US"/>
              <a:t>疟疾</a:t>
            </a:r>
            <a:endParaRPr lang="zh-CN" altLang="en-US"/>
          </a:p>
        </p:txBody>
      </p:sp>
      <p:sp>
        <p:nvSpPr>
          <p:cNvPr id="2" name="内容占位符 1"/>
          <p:cNvSpPr>
            <a:spLocks noGrp="1"/>
          </p:cNvSpPr>
          <p:nvPr>
            <p:ph/>
          </p:nvPr>
        </p:nvSpPr>
        <p:spPr>
          <a:xfrm>
            <a:off x="1746250" y="53975"/>
            <a:ext cx="7240905" cy="1069975"/>
          </a:xfrm>
        </p:spPr>
        <p:txBody>
          <a:bodyPr/>
          <a:p>
            <a:r>
              <a:rPr lang="zh-CN" altLang="en-US">
                <a:sym typeface="+mn-ea"/>
              </a:rPr>
              <a:t>sickle cell anemia镰刀形贫血症（隐性</a:t>
            </a:r>
            <a:r>
              <a:rPr lang="zh-CN" altLang="en-US">
                <a:sym typeface="+mn-ea"/>
              </a:rPr>
              <a:t>疾病）</a:t>
            </a:r>
            <a:endParaRPr lang="zh-CN" altLang="en-US">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9842" name="标题 1059841"/>
          <p:cNvSpPr>
            <a:spLocks noGrp="1"/>
          </p:cNvSpPr>
          <p:nvPr>
            <p:ph type="title"/>
          </p:nvPr>
        </p:nvSpPr>
        <p:spPr>
          <a:xfrm>
            <a:off x="85725" y="-136525"/>
            <a:ext cx="10515600" cy="1325563"/>
          </a:xfrm>
        </p:spPr>
        <p:txBody>
          <a:bodyPr anchor="ctr" anchorCtr="0"/>
          <a:p>
            <a:r>
              <a:rPr lang="en-GB" altLang="zh-CN"/>
              <a:t>Cystic fibrosis</a:t>
            </a:r>
            <a:r>
              <a:rPr lang="zh-CN" altLang="en-GB"/>
              <a:t>囊性纤维化</a:t>
            </a:r>
            <a:endParaRPr lang="zh-CN" altLang="en-GB"/>
          </a:p>
        </p:txBody>
      </p:sp>
      <p:sp>
        <p:nvSpPr>
          <p:cNvPr id="1059845" name="矩形 1059844"/>
          <p:cNvSpPr/>
          <p:nvPr/>
        </p:nvSpPr>
        <p:spPr>
          <a:xfrm>
            <a:off x="1125220" y="1189355"/>
            <a:ext cx="8201025" cy="1568450"/>
          </a:xfrm>
          <a:prstGeom prst="rect">
            <a:avLst/>
          </a:prstGeom>
          <a:noFill/>
          <a:ln w="25400">
            <a:noFill/>
          </a:ln>
        </p:spPr>
        <p:txBody>
          <a:bodyPr>
            <a:spAutoFit/>
          </a:bodyPr>
          <a:p>
            <a:r>
              <a:rPr lang="en-GB" altLang="zh-CN" sz="2400" b="1">
                <a:solidFill>
                  <a:srgbClr val="10BC45"/>
                </a:solidFill>
              </a:rPr>
              <a:t>Cystic fibrosis (CF)</a:t>
            </a:r>
            <a:r>
              <a:rPr lang="en-GB" altLang="zh-CN" sz="2400">
                <a:solidFill>
                  <a:srgbClr val="10BC45"/>
                </a:solidFill>
              </a:rPr>
              <a:t> </a:t>
            </a:r>
            <a:r>
              <a:rPr lang="en-GB" altLang="zh-CN" sz="2400"/>
              <a:t>is a</a:t>
            </a:r>
            <a:r>
              <a:rPr lang="en-GB" altLang="zh-CN" sz="2400">
                <a:highlight>
                  <a:srgbClr val="FFFF00"/>
                </a:highlight>
              </a:rPr>
              <a:t> recessive inherited disease</a:t>
            </a:r>
            <a:r>
              <a:rPr lang="zh-CN" altLang="en-GB" sz="2400">
                <a:highlight>
                  <a:srgbClr val="FFFF00"/>
                </a:highlight>
              </a:rPr>
              <a:t>隐性遗传病</a:t>
            </a:r>
            <a:r>
              <a:rPr lang="en-GB" altLang="zh-CN" sz="2400">
                <a:highlight>
                  <a:srgbClr val="FFFF00"/>
                </a:highlight>
              </a:rPr>
              <a:t>. </a:t>
            </a:r>
            <a:br>
              <a:rPr lang="en-GB" altLang="zh-CN" sz="2400">
                <a:highlight>
                  <a:srgbClr val="FFFF00"/>
                </a:highlight>
              </a:rPr>
            </a:br>
            <a:r>
              <a:rPr lang="en-GB" altLang="zh-CN" sz="2400"/>
              <a:t>It is caused by a number of different </a:t>
            </a:r>
            <a:r>
              <a:rPr lang="en-GB" altLang="zh-CN" sz="2400">
                <a:solidFill>
                  <a:srgbClr val="FF0000"/>
                </a:solidFill>
              </a:rPr>
              <a:t>point mutation</a:t>
            </a:r>
            <a:r>
              <a:rPr lang="en-GB" altLang="zh-CN" sz="2400"/>
              <a:t>s </a:t>
            </a:r>
            <a:br>
              <a:rPr lang="en-GB" altLang="zh-CN" sz="2400"/>
            </a:br>
            <a:r>
              <a:rPr lang="en-GB" altLang="zh-CN" sz="2400"/>
              <a:t>in the </a:t>
            </a:r>
            <a:r>
              <a:rPr lang="en-GB" altLang="zh-CN" sz="2400" b="1">
                <a:solidFill>
                  <a:srgbClr val="10BC45"/>
                </a:solidFill>
              </a:rPr>
              <a:t>CFTR </a:t>
            </a:r>
            <a:r>
              <a:rPr lang="zh-CN" altLang="en-GB" sz="2400" b="1">
                <a:solidFill>
                  <a:srgbClr val="10BC45"/>
                </a:solidFill>
                <a:ea typeface="SimSun" charset="0"/>
              </a:rPr>
              <a:t>（氯离子通道）</a:t>
            </a:r>
            <a:r>
              <a:rPr lang="en-GB" altLang="zh-CN" sz="2400"/>
              <a:t>gene, which codes for a </a:t>
            </a:r>
            <a:r>
              <a:rPr lang="en-GB" altLang="zh-CN" sz="2400" dirty="0" err="1">
                <a:highlight>
                  <a:srgbClr val="FFFF00"/>
                </a:highlight>
              </a:rPr>
              <a:t>transmembrane</a:t>
            </a:r>
            <a:r>
              <a:rPr lang="en-GB" altLang="zh-CN" sz="2400">
                <a:highlight>
                  <a:srgbClr val="FFFF00"/>
                </a:highlight>
              </a:rPr>
              <a:t> protein that acts as an </a:t>
            </a:r>
            <a:r>
              <a:rPr lang="en-US" altLang="en-GB" sz="2400">
                <a:highlight>
                  <a:srgbClr val="FFFF00"/>
                </a:highlight>
              </a:rPr>
              <a:t>Cl-</a:t>
            </a:r>
            <a:r>
              <a:rPr lang="en-GB" altLang="zh-CN" sz="2400">
                <a:highlight>
                  <a:srgbClr val="FFFF00"/>
                </a:highlight>
              </a:rPr>
              <a:t> pump.</a:t>
            </a:r>
            <a:endParaRPr lang="en-GB" altLang="zh-CN" sz="2400">
              <a:highlight>
                <a:srgbClr val="FFFF00"/>
              </a:highlight>
            </a:endParaRPr>
          </a:p>
        </p:txBody>
      </p:sp>
      <p:sp>
        <p:nvSpPr>
          <p:cNvPr id="4" name="文本框 3"/>
          <p:cNvSpPr txBox="1"/>
          <p:nvPr/>
        </p:nvSpPr>
        <p:spPr>
          <a:xfrm>
            <a:off x="1125220" y="3044190"/>
            <a:ext cx="8599170" cy="1938020"/>
          </a:xfrm>
          <a:prstGeom prst="rect">
            <a:avLst/>
          </a:prstGeom>
          <a:noFill/>
        </p:spPr>
        <p:txBody>
          <a:bodyPr wrap="square" rtlCol="0" anchor="t">
            <a:spAutoFit/>
          </a:bodyPr>
          <a:p>
            <a:r>
              <a:rPr lang="zh-CN" altLang="en-US" sz="2400"/>
              <a:t> </a:t>
            </a:r>
            <a:r>
              <a:rPr lang="en-US" altLang="zh-CN" sz="2400"/>
              <a:t>normally</a:t>
            </a:r>
            <a:r>
              <a:rPr lang="zh-CN" altLang="en-US" sz="2400">
                <a:ea typeface="SimSun" pitchFamily="2" charset="-122"/>
              </a:rPr>
              <a:t>，</a:t>
            </a:r>
            <a:r>
              <a:rPr lang="zh-CN" altLang="en-US" sz="2400"/>
              <a:t>In the lung,the CFTR ion channel moves </a:t>
            </a:r>
            <a:r>
              <a:rPr lang="zh-CN" altLang="en-US" sz="2400">
                <a:highlight>
                  <a:srgbClr val="FFFF00"/>
                </a:highlight>
              </a:rPr>
              <a:t>chloride ions </a:t>
            </a:r>
            <a:r>
              <a:rPr lang="zh-CN" altLang="en-US" sz="2400"/>
              <a:t>from</a:t>
            </a:r>
            <a:r>
              <a:rPr lang="zh-CN" altLang="en-US" sz="2400">
                <a:solidFill>
                  <a:srgbClr val="FF0000"/>
                </a:solidFill>
              </a:rPr>
              <a:t> inside the cell to outside </a:t>
            </a:r>
            <a:r>
              <a:rPr lang="zh-CN" altLang="en-US" sz="2400"/>
              <a:t>the cell.</a:t>
            </a:r>
            <a:endParaRPr lang="zh-CN" altLang="en-US" sz="2400"/>
          </a:p>
          <a:p>
            <a:r>
              <a:rPr lang="zh-CN" altLang="en-US" sz="2400"/>
              <a:t>With CFTR mutations, </a:t>
            </a:r>
            <a:r>
              <a:rPr lang="en-US" altLang="zh-CN" sz="2400"/>
              <a:t>excessive</a:t>
            </a:r>
            <a:r>
              <a:rPr lang="zh-CN" altLang="en-US" sz="2400"/>
              <a:t> </a:t>
            </a:r>
            <a:r>
              <a:rPr lang="en-US" altLang="zh-CN" sz="2400"/>
              <a:t>Cl- </a:t>
            </a:r>
            <a:r>
              <a:rPr lang="zh-CN" altLang="en-US" sz="2400"/>
              <a:t>accumulate inside the cell, causing</a:t>
            </a:r>
            <a:r>
              <a:rPr lang="zh-CN" altLang="en-US" sz="2400">
                <a:highlight>
                  <a:srgbClr val="FFFF00"/>
                </a:highlight>
              </a:rPr>
              <a:t> more water to return</a:t>
            </a:r>
            <a:r>
              <a:rPr lang="zh-CN" altLang="en-US" sz="2400"/>
              <a:t> from the outside and m</a:t>
            </a:r>
            <a:r>
              <a:rPr lang="zh-CN" altLang="en-US" sz="2400">
                <a:highlight>
                  <a:srgbClr val="FFFF00"/>
                </a:highlight>
              </a:rPr>
              <a:t>ucus to be more </a:t>
            </a:r>
            <a:r>
              <a:rPr lang="en-US" altLang="zh-CN" sz="2400">
                <a:highlight>
                  <a:srgbClr val="FFFF00"/>
                </a:highlight>
              </a:rPr>
              <a:t>thick and stick</a:t>
            </a:r>
            <a:r>
              <a:rPr lang="en-US" altLang="zh-CN" sz="2400">
                <a:highlight>
                  <a:srgbClr val="FFFF00"/>
                </a:highlight>
              </a:rPr>
              <a:t>y</a:t>
            </a:r>
            <a:endParaRPr lang="en-US" altLang="zh-CN" sz="2400">
              <a:highlight>
                <a:srgbClr val="FFFF00"/>
              </a:highlight>
            </a:endParaRPr>
          </a:p>
        </p:txBody>
      </p:sp>
      <p:pic>
        <p:nvPicPr>
          <p:cNvPr id="100" name="图片 99"/>
          <p:cNvPicPr/>
          <p:nvPr/>
        </p:nvPicPr>
        <p:blipFill>
          <a:blip r:embed="rId1"/>
          <a:stretch>
            <a:fillRect/>
          </a:stretch>
        </p:blipFill>
        <p:spPr>
          <a:xfrm>
            <a:off x="4622165" y="4539615"/>
            <a:ext cx="4537075" cy="2106930"/>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5455" y="104140"/>
            <a:ext cx="10515600" cy="1325563"/>
          </a:xfrm>
        </p:spPr>
        <p:txBody>
          <a:bodyPr/>
          <a:p>
            <a:r>
              <a:rPr lang="en-US" altLang="zh-CN"/>
              <a:t>Effects </a:t>
            </a:r>
            <a:r>
              <a:rPr lang="en-US" altLang="zh-CN"/>
              <a:t>on respiratory </a:t>
            </a:r>
            <a:r>
              <a:rPr lang="en-US" altLang="zh-CN"/>
              <a:t>system</a:t>
            </a:r>
            <a:endParaRPr lang="en-US" altLang="zh-CN"/>
          </a:p>
        </p:txBody>
      </p:sp>
      <p:sp>
        <p:nvSpPr>
          <p:cNvPr id="4" name="文本框 3"/>
          <p:cNvSpPr txBox="1"/>
          <p:nvPr/>
        </p:nvSpPr>
        <p:spPr>
          <a:xfrm>
            <a:off x="1362710" y="1958340"/>
            <a:ext cx="8294370" cy="3969385"/>
          </a:xfrm>
          <a:prstGeom prst="rect">
            <a:avLst/>
          </a:prstGeom>
          <a:noFill/>
        </p:spPr>
        <p:txBody>
          <a:bodyPr wrap="square" rtlCol="0" anchor="t">
            <a:spAutoFit/>
          </a:bodyPr>
          <a:p>
            <a:pPr>
              <a:buFont typeface="Arial" panose="020B0604020202020204" pitchFamily="34" charset="0"/>
            </a:pPr>
            <a:r>
              <a:rPr lang="zh-CN" altLang="en-US" sz="2800"/>
              <a:t>unable to</a:t>
            </a:r>
            <a:r>
              <a:rPr lang="en-US" altLang="zh-CN" sz="2800"/>
              <a:t> </a:t>
            </a:r>
            <a:r>
              <a:rPr lang="zh-CN" altLang="en-US" sz="2800"/>
              <a:t>move as the mucus is so thick and sticky</a:t>
            </a:r>
            <a:endParaRPr lang="zh-CN" altLang="en-US" sz="2800"/>
          </a:p>
          <a:p>
            <a:pPr marL="342900" indent="-342900">
              <a:buFont typeface="Arial" panose="020B0604020202020204" pitchFamily="34" charset="0"/>
              <a:buChar char="•"/>
            </a:pPr>
            <a:r>
              <a:rPr lang="zh-CN" altLang="en-US" sz="2800">
                <a:sym typeface="+mn-ea"/>
              </a:rPr>
              <a:t>frequent</a:t>
            </a:r>
            <a:r>
              <a:rPr lang="zh-CN" altLang="en-US" sz="2800"/>
              <a:t> infections </a:t>
            </a:r>
            <a:endParaRPr lang="zh-CN" altLang="en-US" sz="2800"/>
          </a:p>
          <a:p>
            <a:pPr marL="342900" indent="-342900">
              <a:buFont typeface="Arial" panose="020B0604020202020204" pitchFamily="34" charset="0"/>
              <a:buChar char="•"/>
            </a:pPr>
            <a:r>
              <a:rPr lang="zh-CN" altLang="en-US" sz="2800"/>
              <a:t>block airways which limits gas exchange粘液粘在气道壁上，</a:t>
            </a:r>
            <a:r>
              <a:rPr lang="en-US" altLang="zh-CN" sz="2800"/>
              <a:t>narrow airways</a:t>
            </a:r>
            <a:endParaRPr lang="zh-CN" altLang="en-US" sz="2800"/>
          </a:p>
          <a:p>
            <a:pPr marL="342900" indent="-342900">
              <a:buFont typeface="Arial" panose="020B0604020202020204" pitchFamily="34" charset="0"/>
              <a:buChar char="•"/>
            </a:pPr>
            <a:r>
              <a:rPr lang="zh-CN" altLang="en-US" sz="2800"/>
              <a:t>The surface area for gas exchange is reduced which can cause breathing difficulties</a:t>
            </a:r>
            <a:endParaRPr lang="zh-CN" altLang="en-US" sz="2800"/>
          </a:p>
          <a:p>
            <a:pPr marL="342900" indent="-342900">
              <a:buFont typeface="Arial" panose="020B0604020202020204" pitchFamily="34" charset="0"/>
              <a:buChar char="•"/>
            </a:pPr>
            <a:r>
              <a:rPr lang="en-US" altLang="zh-CN" sz="2800"/>
              <a:t>lack in energy</a:t>
            </a:r>
            <a:endParaRPr lang="en-US" altLang="zh-CN" sz="2800"/>
          </a:p>
          <a:p>
            <a:pPr marL="342900" indent="-342900">
              <a:buFont typeface="Arial" panose="020B0604020202020204" pitchFamily="34" charset="0"/>
              <a:buChar char="•"/>
            </a:pPr>
            <a:r>
              <a:rPr lang="en-US" altLang="zh-CN" sz="2800"/>
              <a:t>reduced immunity</a:t>
            </a:r>
            <a:endParaRPr lang="zh-CN" altLang="en-US" sz="2800"/>
          </a:p>
          <a:p>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16230" y="0"/>
            <a:ext cx="10515600" cy="1325563"/>
          </a:xfrm>
        </p:spPr>
        <p:txBody>
          <a:bodyPr/>
          <a:p>
            <a:r>
              <a:rPr lang="zh-CN" altLang="en-US"/>
              <a:t>Effects on the digestive system</a:t>
            </a:r>
            <a:endParaRPr lang="zh-CN" altLang="en-US"/>
          </a:p>
        </p:txBody>
      </p:sp>
      <p:sp>
        <p:nvSpPr>
          <p:cNvPr id="4" name="文本框 3"/>
          <p:cNvSpPr txBox="1"/>
          <p:nvPr/>
        </p:nvSpPr>
        <p:spPr>
          <a:xfrm>
            <a:off x="1062990" y="1078230"/>
            <a:ext cx="8079740" cy="5262245"/>
          </a:xfrm>
          <a:prstGeom prst="rect">
            <a:avLst/>
          </a:prstGeom>
          <a:noFill/>
        </p:spPr>
        <p:txBody>
          <a:bodyPr wrap="square" rtlCol="0" anchor="t">
            <a:spAutoFit/>
          </a:bodyPr>
          <a:p>
            <a:r>
              <a:rPr lang="zh-CN" altLang="en-US" sz="2800"/>
              <a:t>Thick mucus in the digestive system </a:t>
            </a:r>
            <a:endParaRPr lang="zh-CN" altLang="en-US" sz="2800"/>
          </a:p>
          <a:p>
            <a:pPr marL="342900" indent="-342900">
              <a:buFont typeface="Arial" panose="020B0604020202020204" pitchFamily="34" charset="0"/>
              <a:buChar char="•"/>
            </a:pPr>
            <a:r>
              <a:rPr lang="zh-CN" altLang="en-US" sz="2800"/>
              <a:t>Blockage of the pancreatic duct </a:t>
            </a:r>
            <a:r>
              <a:rPr lang="zh-CN" altLang="en-US" sz="2800">
                <a:highlight>
                  <a:srgbClr val="FFFF00"/>
                </a:highlight>
              </a:rPr>
              <a:t>reduces digestion of nutrients</a:t>
            </a:r>
            <a:endParaRPr lang="zh-CN" altLang="en-US" sz="2800"/>
          </a:p>
          <a:p>
            <a:pPr marL="342900" indent="-342900">
              <a:buFont typeface="Arial" panose="020B0604020202020204" pitchFamily="34" charset="0"/>
              <a:buChar char="•"/>
            </a:pPr>
            <a:r>
              <a:rPr lang="zh-CN" altLang="en-US" sz="2800"/>
              <a:t>The villi of the small intestine are covered to reduce</a:t>
            </a:r>
            <a:r>
              <a:rPr lang="en-US" altLang="zh-CN" sz="2800"/>
              <a:t> </a:t>
            </a:r>
            <a:r>
              <a:rPr lang="zh-CN" altLang="en-US" sz="2800">
                <a:highlight>
                  <a:srgbClr val="FFFF00"/>
                </a:highlight>
                <a:sym typeface="+mn-ea"/>
              </a:rPr>
              <a:t>absorption</a:t>
            </a:r>
            <a:endParaRPr lang="zh-CN" altLang="en-US" sz="2800">
              <a:highlight>
                <a:srgbClr val="FFFF00"/>
              </a:highlight>
              <a:sym typeface="+mn-ea"/>
            </a:endParaRPr>
          </a:p>
          <a:p>
            <a:pPr marL="342900" indent="-342900">
              <a:buFont typeface="Arial" panose="020B0604020202020204" pitchFamily="34" charset="0"/>
              <a:buChar char="•"/>
            </a:pPr>
            <a:r>
              <a:rPr lang="en-US" altLang="zh-CN" sz="2800">
                <a:highlight>
                  <a:srgbClr val="FFFF00"/>
                </a:highlight>
                <a:sym typeface="+mn-ea"/>
              </a:rPr>
              <a:t>malnutrition</a:t>
            </a:r>
            <a:endParaRPr lang="zh-CN" altLang="en-US" sz="2800">
              <a:highlight>
                <a:srgbClr val="FFFF00"/>
              </a:highlight>
              <a:sym typeface="+mn-ea"/>
            </a:endParaRPr>
          </a:p>
          <a:p>
            <a:pPr marL="342900" indent="-342900">
              <a:buFont typeface="Arial" panose="020B0604020202020204" pitchFamily="34" charset="0"/>
              <a:buChar char="•"/>
            </a:pPr>
            <a:r>
              <a:rPr lang="zh-CN" altLang="en-US" sz="2800"/>
              <a:t>Islets胰岛 may be destroyed by enzymes, leading to disease</a:t>
            </a:r>
            <a:r>
              <a:rPr lang="en-US" altLang="zh-CN" sz="2800"/>
              <a:t>-</a:t>
            </a:r>
            <a:r>
              <a:rPr lang="en-US" altLang="zh-CN" sz="2800"/>
              <a:t>diabetes</a:t>
            </a:r>
            <a:endParaRPr lang="en-US" altLang="zh-CN" sz="2800"/>
          </a:p>
          <a:p>
            <a:pPr marL="342900" indent="-342900">
              <a:buFont typeface="Arial" panose="020B0604020202020204" pitchFamily="34" charset="0"/>
              <a:buChar char="•"/>
            </a:pPr>
            <a:r>
              <a:rPr lang="zh-CN" altLang="en-US" sz="2800"/>
              <a:t>产生脂肪酶，淀粉酶，消化酶，蛋白酶，胰岛素</a:t>
            </a:r>
            <a:r>
              <a:rPr lang="zh-CN" altLang="en-US" sz="2800"/>
              <a:t>分泌，</a:t>
            </a:r>
            <a:endParaRPr lang="zh-CN" altLang="en-US" sz="2800"/>
          </a:p>
          <a:p>
            <a:pPr marL="342900" indent="-342900">
              <a:buFont typeface="Arial" panose="020B0604020202020204" pitchFamily="34" charset="0"/>
              <a:buChar char="•"/>
            </a:pPr>
            <a:r>
              <a:rPr lang="zh-CN" altLang="en-US" sz="2800"/>
              <a:t>通过胰腺管输出到小肠，被粘液堵住了，所以通</a:t>
            </a:r>
            <a:r>
              <a:rPr lang="zh-CN" altLang="en-US" sz="2800"/>
              <a:t>不过去</a:t>
            </a:r>
            <a:endParaRPr lang="zh-CN" altLang="en-US" sz="2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9400" y="0"/>
            <a:ext cx="10515600" cy="1325563"/>
          </a:xfrm>
        </p:spPr>
        <p:txBody>
          <a:bodyPr/>
          <a:p>
            <a:r>
              <a:rPr lang="zh-CN" altLang="en-US">
                <a:sym typeface="+mn-ea"/>
              </a:rPr>
              <a:t>Effects on the </a:t>
            </a:r>
            <a:r>
              <a:rPr lang="en-US" altLang="zh-CN">
                <a:sym typeface="+mn-ea"/>
              </a:rPr>
              <a:t>reproductive</a:t>
            </a:r>
            <a:r>
              <a:rPr lang="zh-CN" altLang="en-US">
                <a:sym typeface="+mn-ea"/>
              </a:rPr>
              <a:t> system</a:t>
            </a:r>
            <a:endParaRPr lang="zh-CN" altLang="en-US"/>
          </a:p>
        </p:txBody>
      </p:sp>
      <p:sp>
        <p:nvSpPr>
          <p:cNvPr id="4" name="文本框 3"/>
          <p:cNvSpPr txBox="1"/>
          <p:nvPr/>
        </p:nvSpPr>
        <p:spPr>
          <a:xfrm>
            <a:off x="1523365" y="1656080"/>
            <a:ext cx="8192770" cy="3969385"/>
          </a:xfrm>
          <a:prstGeom prst="rect">
            <a:avLst/>
          </a:prstGeom>
          <a:noFill/>
        </p:spPr>
        <p:txBody>
          <a:bodyPr wrap="square" rtlCol="0" anchor="t">
            <a:spAutoFit/>
          </a:bodyPr>
          <a:p>
            <a:pPr marL="342900" indent="-342900">
              <a:buFont typeface="Arial" panose="020B0604020202020204" pitchFamily="34" charset="0"/>
              <a:buChar char="•"/>
            </a:pPr>
            <a:r>
              <a:rPr lang="en-US" altLang="zh-CN" sz="3600"/>
              <a:t>in men</a:t>
            </a:r>
            <a:r>
              <a:rPr lang="zh-CN" altLang="en-US" sz="3600">
                <a:ea typeface="SimSun" pitchFamily="2" charset="-122"/>
              </a:rPr>
              <a:t>，</a:t>
            </a:r>
            <a:r>
              <a:rPr lang="zh-CN" altLang="en-US" sz="3600"/>
              <a:t>seminiferous duct输精管</a:t>
            </a:r>
            <a:r>
              <a:rPr lang="en-US" altLang="zh-CN" sz="3600"/>
              <a:t> is</a:t>
            </a:r>
            <a:r>
              <a:rPr lang="zh-CN" altLang="en-US" sz="3600"/>
              <a:t> blocked, preventing sperm from reaching</a:t>
            </a:r>
            <a:r>
              <a:rPr lang="en-US" altLang="zh-CN" sz="3600"/>
              <a:t> </a:t>
            </a:r>
            <a:r>
              <a:rPr lang="zh-CN" altLang="en-US" sz="3600"/>
              <a:t>the penis</a:t>
            </a:r>
            <a:endParaRPr lang="zh-CN" altLang="en-US" sz="3600"/>
          </a:p>
          <a:p>
            <a:pPr marL="342900" indent="-342900">
              <a:buFont typeface="Arial" panose="020B0604020202020204" pitchFamily="34" charset="0"/>
              <a:buChar char="•"/>
            </a:pPr>
            <a:r>
              <a:rPr lang="zh-CN" altLang="en-US" sz="3600"/>
              <a:t>In women thickened cervical宫颈 mucus can prevent sperm reaching the oviduct to fertilise</a:t>
            </a:r>
            <a:r>
              <a:rPr lang="en-US" altLang="zh-CN" sz="3600"/>
              <a:t> </a:t>
            </a:r>
            <a:r>
              <a:rPr lang="zh-CN" altLang="en-US" sz="3600"/>
              <a:t>an egg过于粘稠而堵住不让精子</a:t>
            </a:r>
            <a:r>
              <a:rPr lang="zh-CN" altLang="en-US" sz="3600"/>
              <a:t>进入。</a:t>
            </a:r>
            <a:endParaRPr lang="zh-CN" altLang="en-US"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7475" y="0"/>
            <a:ext cx="10515600" cy="1325563"/>
          </a:xfrm>
        </p:spPr>
        <p:txBody>
          <a:bodyPr/>
          <a:p>
            <a:r>
              <a:rPr lang="zh-CN" altLang="en-US">
                <a:sym typeface="+mn-ea"/>
              </a:rPr>
              <a:t>Effects on the </a:t>
            </a:r>
            <a:r>
              <a:rPr lang="en-US" altLang="zh-CN">
                <a:sym typeface="+mn-ea"/>
              </a:rPr>
              <a:t>sweat </a:t>
            </a:r>
            <a:r>
              <a:rPr lang="en-US" altLang="zh-CN">
                <a:sym typeface="+mn-ea"/>
              </a:rPr>
              <a:t>glands</a:t>
            </a:r>
            <a:endParaRPr lang="en-US" altLang="zh-CN">
              <a:sym typeface="+mn-ea"/>
            </a:endParaRPr>
          </a:p>
        </p:txBody>
      </p:sp>
      <p:pic>
        <p:nvPicPr>
          <p:cNvPr id="101" name="图片 100"/>
          <p:cNvPicPr/>
          <p:nvPr/>
        </p:nvPicPr>
        <p:blipFill>
          <a:blip r:embed="rId1"/>
          <a:stretch>
            <a:fillRect/>
          </a:stretch>
        </p:blipFill>
        <p:spPr>
          <a:xfrm>
            <a:off x="4107815" y="3757295"/>
            <a:ext cx="5200650" cy="2781300"/>
          </a:xfrm>
          <a:prstGeom prst="rect">
            <a:avLst/>
          </a:prstGeom>
          <a:noFill/>
          <a:ln w="9525">
            <a:noFill/>
          </a:ln>
        </p:spPr>
      </p:pic>
      <p:sp>
        <p:nvSpPr>
          <p:cNvPr id="4" name="文本框 3"/>
          <p:cNvSpPr txBox="1"/>
          <p:nvPr/>
        </p:nvSpPr>
        <p:spPr>
          <a:xfrm>
            <a:off x="1228090" y="1425575"/>
            <a:ext cx="8293735" cy="1630045"/>
          </a:xfrm>
          <a:prstGeom prst="rect">
            <a:avLst/>
          </a:prstGeom>
          <a:noFill/>
        </p:spPr>
        <p:txBody>
          <a:bodyPr wrap="square" rtlCol="0" anchor="t">
            <a:spAutoFit/>
          </a:bodyPr>
          <a:p>
            <a:r>
              <a:rPr lang="zh-CN" altLang="en-US" sz="2000"/>
              <a:t>In sweat glands, CFTR functions to </a:t>
            </a:r>
            <a:r>
              <a:rPr lang="zh-CN" altLang="en-US" sz="2000">
                <a:highlight>
                  <a:srgbClr val="FFFF00"/>
                </a:highlight>
              </a:rPr>
              <a:t>reabsorb </a:t>
            </a:r>
            <a:r>
              <a:rPr lang="en-US" altLang="zh-CN" sz="2000">
                <a:highlight>
                  <a:srgbClr val="FFFF00"/>
                </a:highlight>
              </a:rPr>
              <a:t>Na+</a:t>
            </a:r>
            <a:r>
              <a:rPr lang="zh-CN" altLang="en-US" sz="2000">
                <a:highlight>
                  <a:srgbClr val="FFFF00"/>
                </a:highlight>
                <a:ea typeface="SimSun" pitchFamily="2" charset="-122"/>
              </a:rPr>
              <a:t>，</a:t>
            </a:r>
            <a:r>
              <a:rPr lang="en-US" altLang="zh-CN" sz="2000">
                <a:highlight>
                  <a:srgbClr val="FFFF00"/>
                </a:highlight>
                <a:ea typeface="SimSun" pitchFamily="2" charset="-122"/>
              </a:rPr>
              <a:t>Cl-</a:t>
            </a:r>
            <a:endParaRPr lang="en-US" altLang="zh-CN" sz="2000">
              <a:highlight>
                <a:srgbClr val="FFFF00"/>
              </a:highlight>
              <a:ea typeface="SimSun" pitchFamily="2" charset="-122"/>
            </a:endParaRPr>
          </a:p>
          <a:p>
            <a:r>
              <a:rPr lang="en-US" altLang="zh-CN" sz="2000">
                <a:ea typeface="SimSun" pitchFamily="2" charset="-122"/>
              </a:rPr>
              <a:t>Sweat is mainly composed of salt and water</a:t>
            </a:r>
            <a:endParaRPr lang="en-US" altLang="zh-CN" sz="2000">
              <a:ea typeface="SimSun" pitchFamily="2" charset="-122"/>
            </a:endParaRPr>
          </a:p>
          <a:p>
            <a:r>
              <a:rPr lang="en-US" altLang="zh-CN" sz="2000">
                <a:ea typeface="SimSun" pitchFamily="2" charset="-122"/>
              </a:rPr>
              <a:t>Reabsorption of salt prevents the body from losing too much salt</a:t>
            </a:r>
            <a:endParaRPr lang="en-US" altLang="zh-CN" sz="2000">
              <a:ea typeface="SimSun" pitchFamily="2" charset="-122"/>
            </a:endParaRPr>
          </a:p>
          <a:p>
            <a:r>
              <a:rPr lang="en-US" altLang="zh-CN" sz="2000">
                <a:ea typeface="SimSun" pitchFamily="2" charset="-122"/>
              </a:rPr>
              <a:t>Mutations in CFTR cause sodium and chloride ions remain in </a:t>
            </a:r>
            <a:r>
              <a:rPr lang="en-US" altLang="zh-CN" sz="2000">
                <a:ea typeface="SimSun" pitchFamily="2" charset="-122"/>
              </a:rPr>
              <a:t>sweat</a:t>
            </a:r>
            <a:endParaRPr lang="en-US" altLang="zh-CN" sz="2000">
              <a:ea typeface="SimSun" pitchFamily="2" charset="-122"/>
            </a:endParaRPr>
          </a:p>
          <a:p>
            <a:r>
              <a:rPr lang="en-US" altLang="zh-CN" sz="2000">
                <a:solidFill>
                  <a:srgbClr val="FF0000"/>
                </a:solidFill>
                <a:ea typeface="SimSun" pitchFamily="2" charset="-122"/>
              </a:rPr>
              <a:t>Saltier sweat</a:t>
            </a:r>
            <a:r>
              <a:rPr lang="zh-CN" altLang="en-US" sz="2000">
                <a:solidFill>
                  <a:srgbClr val="FF0000"/>
                </a:solidFill>
                <a:ea typeface="SimSun" pitchFamily="2" charset="-122"/>
              </a:rPr>
              <a:t>更咸，氯离子堆积，</a:t>
            </a:r>
            <a:r>
              <a:rPr lang="zh-CN" altLang="en-US" sz="2000">
                <a:solidFill>
                  <a:srgbClr val="FF0000"/>
                </a:solidFill>
                <a:ea typeface="SimSun" pitchFamily="2" charset="-122"/>
              </a:rPr>
              <a:t>汗水更咸</a:t>
            </a:r>
            <a:endParaRPr lang="zh-CN" altLang="en-US" sz="2000">
              <a:solidFill>
                <a:srgbClr val="FF0000"/>
              </a:solidFill>
              <a:ea typeface="SimSun"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Prenatal testing</a:t>
            </a:r>
            <a:endParaRPr lang="zh-CN" altLang="en-US"/>
          </a:p>
        </p:txBody>
      </p:sp>
      <p:sp>
        <p:nvSpPr>
          <p:cNvPr id="4" name="文本框 3"/>
          <p:cNvSpPr txBox="1"/>
          <p:nvPr/>
        </p:nvSpPr>
        <p:spPr>
          <a:xfrm>
            <a:off x="1261745" y="1322705"/>
            <a:ext cx="8495030" cy="368300"/>
          </a:xfrm>
          <a:prstGeom prst="rect">
            <a:avLst/>
          </a:prstGeom>
          <a:noFill/>
        </p:spPr>
        <p:txBody>
          <a:bodyPr wrap="square" rtlCol="0" anchor="t">
            <a:spAutoFit/>
          </a:bodyPr>
          <a:p>
            <a:r>
              <a:rPr lang="zh-CN" altLang="en-US"/>
              <a:t>The</a:t>
            </a:r>
            <a:r>
              <a:rPr lang="en-US" altLang="zh-CN"/>
              <a:t> </a:t>
            </a:r>
            <a:r>
              <a:rPr lang="zh-CN" altLang="en-US"/>
              <a:t>DNA</a:t>
            </a:r>
            <a:r>
              <a:rPr lang="en-US" altLang="zh-CN"/>
              <a:t> </a:t>
            </a:r>
            <a:r>
              <a:rPr lang="zh-CN" altLang="en-US"/>
              <a:t>can be</a:t>
            </a:r>
            <a:r>
              <a:rPr lang="en-US" altLang="zh-CN"/>
              <a:t> </a:t>
            </a:r>
            <a:r>
              <a:rPr lang="zh-CN" altLang="en-US"/>
              <a:t>obtained</a:t>
            </a:r>
            <a:r>
              <a:rPr lang="en-US" altLang="zh-CN"/>
              <a:t> </a:t>
            </a:r>
            <a:r>
              <a:rPr lang="zh-CN" altLang="en-US"/>
              <a:t>by </a:t>
            </a:r>
            <a:r>
              <a:rPr lang="zh-CN" altLang="en-US">
                <a:solidFill>
                  <a:srgbClr val="FF0000"/>
                </a:solidFill>
              </a:rPr>
              <a:t>chorionic</a:t>
            </a:r>
            <a:r>
              <a:rPr lang="en-US" altLang="zh-CN">
                <a:solidFill>
                  <a:srgbClr val="FF0000"/>
                </a:solidFill>
              </a:rPr>
              <a:t> </a:t>
            </a:r>
            <a:r>
              <a:rPr lang="zh-CN" altLang="en-US">
                <a:solidFill>
                  <a:srgbClr val="FF0000"/>
                </a:solidFill>
              </a:rPr>
              <a:t>villus sampling</a:t>
            </a:r>
            <a:r>
              <a:rPr lang="en-US" altLang="zh-CN">
                <a:solidFill>
                  <a:srgbClr val="FF0000"/>
                </a:solidFill>
              </a:rPr>
              <a:t>CVS </a:t>
            </a:r>
            <a:r>
              <a:rPr lang="zh-CN" altLang="en-US">
                <a:solidFill>
                  <a:srgbClr val="FF0000"/>
                </a:solidFill>
              </a:rPr>
              <a:t>or</a:t>
            </a:r>
            <a:r>
              <a:rPr lang="en-US" altLang="zh-CN">
                <a:solidFill>
                  <a:srgbClr val="FF0000"/>
                </a:solidFill>
              </a:rPr>
              <a:t> </a:t>
            </a:r>
            <a:r>
              <a:rPr lang="zh-CN" altLang="en-US">
                <a:solidFill>
                  <a:srgbClr val="FF0000"/>
                </a:solidFill>
              </a:rPr>
              <a:t>amniocentesis</a:t>
            </a:r>
            <a:r>
              <a:rPr lang="zh-CN" altLang="en-US"/>
              <a:t> in the</a:t>
            </a:r>
            <a:r>
              <a:rPr lang="en-US" altLang="zh-CN"/>
              <a:t> </a:t>
            </a:r>
            <a:r>
              <a:rPr lang="zh-CN" altLang="en-US"/>
              <a:t>uterus</a:t>
            </a:r>
            <a:endParaRPr lang="zh-CN" altLang="en-US"/>
          </a:p>
        </p:txBody>
      </p:sp>
      <p:sp>
        <p:nvSpPr>
          <p:cNvPr id="5" name="文本框 4"/>
          <p:cNvSpPr txBox="1"/>
          <p:nvPr/>
        </p:nvSpPr>
        <p:spPr>
          <a:xfrm>
            <a:off x="1410970" y="2404745"/>
            <a:ext cx="8197215" cy="11135360"/>
          </a:xfrm>
          <a:prstGeom prst="rect">
            <a:avLst/>
          </a:prstGeom>
          <a:noFill/>
        </p:spPr>
        <p:txBody>
          <a:bodyPr wrap="square" rtlCol="0" anchor="t">
            <a:noAutofit/>
          </a:bodyPr>
          <a:p>
            <a:pPr marL="457200" indent="-457200">
              <a:buAutoNum type="arabicPeriod"/>
            </a:pPr>
            <a:r>
              <a:rPr lang="zh-CN" altLang="en-US"/>
              <a:t>Amniocentesis</a:t>
            </a:r>
            <a:r>
              <a:rPr lang="zh-CN" altLang="en-US"/>
              <a:t>羊水穿刺 involves removing about 20cm3 of the </a:t>
            </a:r>
            <a:r>
              <a:rPr lang="zh-CN" altLang="en-US">
                <a:solidFill>
                  <a:srgbClr val="FF0000"/>
                </a:solidFill>
              </a:rPr>
              <a:t>amniotic</a:t>
            </a:r>
            <a:r>
              <a:rPr lang="en-US" altLang="zh-CN">
                <a:solidFill>
                  <a:srgbClr val="FF0000"/>
                </a:solidFill>
              </a:rPr>
              <a:t> </a:t>
            </a:r>
            <a:r>
              <a:rPr lang="zh-CN" altLang="en-US">
                <a:solidFill>
                  <a:srgbClr val="FF0000"/>
                </a:solidFill>
              </a:rPr>
              <a:t>fuid</a:t>
            </a:r>
            <a:r>
              <a:rPr lang="zh-CN" altLang="en-US"/>
              <a:t> which surrounds the fetus using a needle and syringe. </a:t>
            </a:r>
            <a:endParaRPr lang="zh-CN" altLang="en-US"/>
          </a:p>
          <a:p>
            <a:pPr marL="457200" indent="-457200">
              <a:buAutoNum type="arabicPeriod"/>
            </a:pPr>
            <a:r>
              <a:rPr lang="zh-CN" altLang="en-US"/>
              <a:t>This</a:t>
            </a:r>
            <a:r>
              <a:rPr lang="en-US" altLang="zh-CN"/>
              <a:t> </a:t>
            </a:r>
            <a:r>
              <a:rPr lang="zh-CN" altLang="en-US"/>
              <a:t>is</a:t>
            </a:r>
            <a:r>
              <a:rPr lang="en-US" altLang="zh-CN"/>
              <a:t> </a:t>
            </a:r>
            <a:r>
              <a:rPr lang="zh-CN" altLang="en-US"/>
              <a:t>done at about the </a:t>
            </a:r>
            <a:r>
              <a:rPr lang="zh-CN" altLang="en-US">
                <a:solidFill>
                  <a:srgbClr val="FF0000"/>
                </a:solidFill>
              </a:rPr>
              <a:t>16th week</a:t>
            </a:r>
            <a:r>
              <a:rPr lang="zh-CN" altLang="en-US"/>
              <a:t> of pregnancy. </a:t>
            </a:r>
            <a:endParaRPr lang="zh-CN" altLang="en-US"/>
          </a:p>
          <a:p>
            <a:pPr marL="457200" indent="-457200">
              <a:buAutoNum type="arabicPeriod"/>
            </a:pPr>
            <a:r>
              <a:rPr lang="zh-CN" altLang="en-US"/>
              <a:t>Fetal epithelial cells</a:t>
            </a:r>
            <a:r>
              <a:rPr lang="en-US" altLang="zh-CN"/>
              <a:t> </a:t>
            </a:r>
            <a:r>
              <a:rPr lang="zh-CN" altLang="en-US"/>
              <a:t>and blood cells can be recovered from the fuid after spinning it in a</a:t>
            </a:r>
            <a:r>
              <a:rPr lang="en-US" altLang="zh-CN"/>
              <a:t> </a:t>
            </a:r>
            <a:r>
              <a:rPr lang="zh-CN" altLang="en-US">
                <a:solidFill>
                  <a:srgbClr val="FF0000"/>
                </a:solidFill>
              </a:rPr>
              <a:t>centrifuge离心</a:t>
            </a:r>
            <a:r>
              <a:rPr lang="zh-CN" altLang="en-US"/>
              <a:t>. </a:t>
            </a:r>
            <a:endParaRPr lang="zh-CN" altLang="en-US"/>
          </a:p>
          <a:p>
            <a:pPr marL="457200" indent="-457200">
              <a:buAutoNum type="arabicPeriod"/>
            </a:pPr>
            <a:r>
              <a:rPr lang="zh-CN" altLang="en-US"/>
              <a:t>The cells are</a:t>
            </a:r>
            <a:r>
              <a:rPr lang="zh-CN" altLang="en-US">
                <a:solidFill>
                  <a:srgbClr val="FF0000"/>
                </a:solidFill>
              </a:rPr>
              <a:t> cultured培养</a:t>
            </a:r>
            <a:r>
              <a:rPr lang="zh-CN" altLang="en-US"/>
              <a:t> for 2</a:t>
            </a:r>
            <a:r>
              <a:rPr lang="en-US" altLang="zh-CN"/>
              <a:t>---</a:t>
            </a:r>
            <a:r>
              <a:rPr lang="zh-CN" altLang="en-US"/>
              <a:t>3 weeks and then a number</a:t>
            </a:r>
            <a:r>
              <a:rPr lang="en-US" altLang="zh-CN"/>
              <a:t> </a:t>
            </a:r>
            <a:r>
              <a:rPr lang="zh-CN" altLang="en-US"/>
              <a:t>of genetic defects and the sex can be determined .</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1323975" y="2691130"/>
            <a:ext cx="8277225" cy="1753235"/>
          </a:xfrm>
          <a:prstGeom prst="rect">
            <a:avLst/>
          </a:prstGeom>
          <a:noFill/>
        </p:spPr>
        <p:txBody>
          <a:bodyPr wrap="square" rtlCol="0" anchor="t">
            <a:spAutoFit/>
          </a:bodyPr>
          <a:p>
            <a:r>
              <a:rPr lang="zh-CN" altLang="en-US">
                <a:sym typeface="+mn-ea"/>
              </a:rPr>
              <a:t>Amniocentesis has the following disadvantages.</a:t>
            </a:r>
            <a:endParaRPr lang="zh-CN" altLang="en-US"/>
          </a:p>
          <a:p>
            <a:pPr marL="342900" indent="-342900">
              <a:buFont typeface="Arial" panose="020B0604020202020204" pitchFamily="34" charset="0"/>
              <a:buChar char="•"/>
            </a:pPr>
            <a:r>
              <a:rPr lang="zh-CN" altLang="en-US">
                <a:sym typeface="+mn-ea"/>
              </a:rPr>
              <a:t>It can only be carried out relatively late in the pregnancy making</a:t>
            </a:r>
            <a:r>
              <a:rPr lang="en-US" altLang="zh-CN">
                <a:sym typeface="+mn-ea"/>
              </a:rPr>
              <a:t> </a:t>
            </a:r>
            <a:r>
              <a:rPr lang="zh-CN" altLang="en-US">
                <a:sym typeface="+mn-ea"/>
              </a:rPr>
              <a:t>it </a:t>
            </a:r>
            <a:r>
              <a:rPr lang="zh-CN" altLang="en-US">
                <a:highlight>
                  <a:srgbClr val="FFFF00"/>
                </a:highlight>
                <a:sym typeface="+mn-ea"/>
              </a:rPr>
              <a:t>very difficult for the parents if termination</a:t>
            </a:r>
            <a:r>
              <a:rPr lang="zh-CN" altLang="en-US">
                <a:sym typeface="+mn-ea"/>
              </a:rPr>
              <a:t> of the pregnancy is</a:t>
            </a:r>
            <a:r>
              <a:rPr lang="en-US" altLang="zh-CN">
                <a:sym typeface="+mn-ea"/>
              </a:rPr>
              <a:t> </a:t>
            </a:r>
            <a:r>
              <a:rPr lang="zh-CN" altLang="en-US">
                <a:sym typeface="+mn-ea"/>
              </a:rPr>
              <a:t>necessary.</a:t>
            </a:r>
            <a:endParaRPr lang="zh-CN" altLang="en-US"/>
          </a:p>
          <a:p>
            <a:pPr marL="342900" indent="-342900">
              <a:buFont typeface="Arial" panose="020B0604020202020204" pitchFamily="34" charset="0"/>
              <a:buChar char="•"/>
            </a:pPr>
            <a:r>
              <a:rPr lang="zh-CN" altLang="en-US">
                <a:sym typeface="+mn-ea"/>
              </a:rPr>
              <a:t>The results are not available until 2-3 weeks after the test.</a:t>
            </a:r>
            <a:endParaRPr lang="zh-CN" altLang="en-US"/>
          </a:p>
          <a:p>
            <a:pPr marL="342900" indent="-342900">
              <a:buFont typeface="Arial" panose="020B0604020202020204" pitchFamily="34" charset="0"/>
              <a:buChar char="•"/>
            </a:pPr>
            <a:r>
              <a:rPr lang="zh-CN" altLang="en-US">
                <a:sym typeface="+mn-ea"/>
              </a:rPr>
              <a:t>It carries a 0.5- -1% risk of spontaneous abortion after the</a:t>
            </a:r>
            <a:r>
              <a:rPr lang="en-US" altLang="zh-CN">
                <a:sym typeface="+mn-ea"/>
              </a:rPr>
              <a:t> </a:t>
            </a:r>
            <a:r>
              <a:rPr lang="zh-CN" altLang="en-US">
                <a:sym typeface="+mn-ea"/>
              </a:rPr>
              <a:t>procedure, regardless of the genetic status of the fetus</a:t>
            </a:r>
            <a:endParaRPr lang="zh-CN" altLang="en-U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78585" y="1899285"/>
            <a:ext cx="8270240" cy="922020"/>
          </a:xfrm>
          <a:prstGeom prst="rect">
            <a:avLst/>
          </a:prstGeom>
          <a:noFill/>
        </p:spPr>
        <p:txBody>
          <a:bodyPr wrap="square" rtlCol="0" anchor="t">
            <a:spAutoFit/>
          </a:bodyPr>
          <a:p>
            <a:r>
              <a:rPr lang="zh-CN" altLang="en-US"/>
              <a:t>In chorionic villus sampling, a </a:t>
            </a:r>
            <a:r>
              <a:rPr lang="zh-CN" altLang="en-US">
                <a:solidFill>
                  <a:srgbClr val="FF0000"/>
                </a:solidFill>
              </a:rPr>
              <a:t>small sample</a:t>
            </a:r>
            <a:r>
              <a:rPr lang="zh-CN" altLang="en-US"/>
              <a:t> of embryonic tissue</a:t>
            </a:r>
            <a:r>
              <a:rPr lang="en-US" altLang="zh-CN"/>
              <a:t> </a:t>
            </a:r>
            <a:r>
              <a:rPr lang="zh-CN" altLang="en-US"/>
              <a:t>is taken from the </a:t>
            </a:r>
            <a:r>
              <a:rPr lang="zh-CN" altLang="en-US">
                <a:solidFill>
                  <a:srgbClr val="FF0000"/>
                </a:solidFill>
              </a:rPr>
              <a:t>developing placenta</a:t>
            </a:r>
            <a:r>
              <a:rPr lang="en-US" altLang="zh-CN">
                <a:solidFill>
                  <a:srgbClr val="FF0000"/>
                </a:solidFill>
              </a:rPr>
              <a:t> at 8-10th week</a:t>
            </a:r>
            <a:r>
              <a:rPr lang="zh-CN" altLang="en-US"/>
              <a:t>. </a:t>
            </a:r>
            <a:endParaRPr lang="zh-CN" altLang="en-US"/>
          </a:p>
          <a:p>
            <a:endParaRPr lang="zh-CN" altLang="en-US"/>
          </a:p>
        </p:txBody>
      </p:sp>
      <p:sp>
        <p:nvSpPr>
          <p:cNvPr id="5" name="文本框 4"/>
          <p:cNvSpPr txBox="1"/>
          <p:nvPr/>
        </p:nvSpPr>
        <p:spPr>
          <a:xfrm>
            <a:off x="1416685" y="3116580"/>
            <a:ext cx="8232140" cy="2030095"/>
          </a:xfrm>
          <a:prstGeom prst="rect">
            <a:avLst/>
          </a:prstGeom>
          <a:noFill/>
        </p:spPr>
        <p:txBody>
          <a:bodyPr wrap="square" rtlCol="0" anchor="t">
            <a:spAutoFit/>
          </a:bodyPr>
          <a:p>
            <a:pPr marL="457200" indent="-457200">
              <a:buAutoNum type="arabicPeriod"/>
            </a:pPr>
            <a:r>
              <a:rPr lang="en-US" altLang="zh-CN"/>
              <a:t>I</a:t>
            </a:r>
            <a:r>
              <a:rPr lang="zh-CN" altLang="en-US"/>
              <a:t>nsert an instrument called a speculum</a:t>
            </a:r>
            <a:r>
              <a:rPr lang="zh-CN" altLang="en-US"/>
              <a:t>窥镜 into your vagina</a:t>
            </a:r>
            <a:endParaRPr lang="zh-CN" altLang="en-US"/>
          </a:p>
          <a:p>
            <a:pPr marL="457200" indent="-457200">
              <a:buAutoNum type="arabicPeriod"/>
            </a:pPr>
            <a:r>
              <a:rPr lang="zh-CN" altLang="en-US"/>
              <a:t>Using ultrasound guidance, a thin tube will be guided through the cervix to the chorionic villi.</a:t>
            </a:r>
            <a:endParaRPr lang="zh-CN" altLang="en-US"/>
          </a:p>
          <a:p>
            <a:r>
              <a:rPr lang="en-US" altLang="zh-CN">
                <a:sym typeface="+mn-ea"/>
              </a:rPr>
              <a:t>3.  </a:t>
            </a:r>
            <a:r>
              <a:rPr lang="zh-CN" altLang="en-US">
                <a:sym typeface="+mn-ea"/>
              </a:rPr>
              <a:t>Ultrasound will be used to help guide a long, thin, hollow needle through your abdomen and into the uterus and placenta. </a:t>
            </a:r>
            <a:endParaRPr lang="zh-CN" altLang="en-US"/>
          </a:p>
          <a:p>
            <a:r>
              <a:rPr lang="en-US" altLang="zh-CN"/>
              <a:t>4.  </a:t>
            </a:r>
            <a:r>
              <a:rPr lang="zh-CN" altLang="en-US"/>
              <a:t>Cells will be gently suctioned through the tube into a syringe. </a:t>
            </a:r>
            <a:endParaRPr lang="zh-CN" altLang="en-US"/>
          </a:p>
          <a:p>
            <a:r>
              <a:rPr lang="en-US" altLang="zh-CN"/>
              <a:t>5.  </a:t>
            </a:r>
            <a:r>
              <a:rPr lang="zh-CN" altLang="en-US"/>
              <a:t>The tube</a:t>
            </a:r>
            <a:r>
              <a:rPr lang="en-US" altLang="zh-CN"/>
              <a:t>/needle</a:t>
            </a:r>
            <a:r>
              <a:rPr lang="zh-CN" altLang="en-US"/>
              <a:t> will then be removed.</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benefits of CVS</a:t>
            </a:r>
            <a:r>
              <a:rPr lang="zh-CN" altLang="en-US">
                <a:ea typeface="SimSun" pitchFamily="2" charset="-122"/>
              </a:rPr>
              <a:t>：</a:t>
            </a:r>
            <a:endParaRPr lang="zh-CN" altLang="en-US">
              <a:ea typeface="SimSun" pitchFamily="2" charset="-122"/>
            </a:endParaRPr>
          </a:p>
        </p:txBody>
      </p:sp>
      <p:sp>
        <p:nvSpPr>
          <p:cNvPr id="4" name="文本框 3"/>
          <p:cNvSpPr txBox="1"/>
          <p:nvPr/>
        </p:nvSpPr>
        <p:spPr>
          <a:xfrm>
            <a:off x="1099820" y="2319655"/>
            <a:ext cx="8291830" cy="1753235"/>
          </a:xfrm>
          <a:prstGeom prst="rect">
            <a:avLst/>
          </a:prstGeom>
          <a:noFill/>
        </p:spPr>
        <p:txBody>
          <a:bodyPr wrap="square" rtlCol="0" anchor="t">
            <a:spAutoFit/>
          </a:bodyPr>
          <a:p>
            <a:pPr marL="457200" indent="-457200">
              <a:buAutoNum type="arabicPeriod"/>
            </a:pPr>
            <a:r>
              <a:rPr lang="zh-CN" altLang="en-US">
                <a:sym typeface="+mn-ea"/>
              </a:rPr>
              <a:t>This makes a much</a:t>
            </a:r>
            <a:r>
              <a:rPr lang="zh-CN" altLang="en-US">
                <a:solidFill>
                  <a:srgbClr val="FF0000"/>
                </a:solidFill>
                <a:sym typeface="+mn-ea"/>
              </a:rPr>
              <a:t> bigger</a:t>
            </a:r>
            <a:r>
              <a:rPr lang="en-US" altLang="zh-CN">
                <a:solidFill>
                  <a:srgbClr val="FF0000"/>
                </a:solidFill>
                <a:sym typeface="+mn-ea"/>
              </a:rPr>
              <a:t> </a:t>
            </a:r>
            <a:r>
              <a:rPr lang="zh-CN" altLang="en-US">
                <a:solidFill>
                  <a:srgbClr val="FF0000"/>
                </a:solidFill>
                <a:sym typeface="+mn-ea"/>
              </a:rPr>
              <a:t>sample更多样本</a:t>
            </a:r>
            <a:r>
              <a:rPr lang="zh-CN" altLang="en-US">
                <a:sym typeface="+mn-ea"/>
              </a:rPr>
              <a:t> of fetal tissue available for examination. 不用培养</a:t>
            </a:r>
            <a:endParaRPr lang="zh-CN" altLang="en-US"/>
          </a:p>
          <a:p>
            <a:pPr marL="457200" indent="-457200">
              <a:buAutoNum type="arabicPeriod"/>
            </a:pPr>
            <a:r>
              <a:rPr lang="zh-CN" altLang="en-US">
                <a:sym typeface="+mn-ea"/>
              </a:rPr>
              <a:t>The cells can be</a:t>
            </a:r>
            <a:r>
              <a:rPr lang="en-US" altLang="zh-CN">
                <a:sym typeface="+mn-ea"/>
              </a:rPr>
              <a:t> </a:t>
            </a:r>
            <a:r>
              <a:rPr lang="zh-CN" altLang="en-US">
                <a:sym typeface="+mn-ea"/>
              </a:rPr>
              <a:t>tested for </a:t>
            </a:r>
            <a:r>
              <a:rPr lang="zh-CN" altLang="en-US">
                <a:solidFill>
                  <a:srgbClr val="FF0000"/>
                </a:solidFill>
                <a:sym typeface="+mn-ea"/>
              </a:rPr>
              <a:t>a wide range of genetic abnormalities. </a:t>
            </a:r>
            <a:endParaRPr lang="zh-CN" altLang="en-US">
              <a:solidFill>
                <a:srgbClr val="FF0000"/>
              </a:solidFill>
            </a:endParaRPr>
          </a:p>
          <a:p>
            <a:pPr marL="457200" indent="-457200">
              <a:buAutoNum type="arabicPeriod"/>
            </a:pPr>
            <a:r>
              <a:rPr lang="zh-CN" altLang="en-US">
                <a:sym typeface="+mn-ea"/>
              </a:rPr>
              <a:t>This diagnostic</a:t>
            </a:r>
            <a:r>
              <a:rPr lang="en-US" altLang="zh-CN">
                <a:sym typeface="+mn-ea"/>
              </a:rPr>
              <a:t> </a:t>
            </a:r>
            <a:r>
              <a:rPr lang="zh-CN" altLang="en-US">
                <a:sym typeface="+mn-ea"/>
              </a:rPr>
              <a:t>technique can be carried out much </a:t>
            </a:r>
            <a:r>
              <a:rPr lang="zh-CN" altLang="en-US">
                <a:solidFill>
                  <a:srgbClr val="FF0000"/>
                </a:solidFill>
                <a:sym typeface="+mn-ea"/>
              </a:rPr>
              <a:t>earlier</a:t>
            </a:r>
            <a:r>
              <a:rPr lang="zh-CN" altLang="en-US">
                <a:sym typeface="+mn-ea"/>
              </a:rPr>
              <a:t> in the pregnancy, so that if</a:t>
            </a:r>
            <a:r>
              <a:rPr lang="en-US" altLang="zh-CN">
                <a:sym typeface="+mn-ea"/>
              </a:rPr>
              <a:t> </a:t>
            </a:r>
            <a:r>
              <a:rPr lang="zh-CN" altLang="en-US">
                <a:sym typeface="+mn-ea"/>
              </a:rPr>
              <a:t>a termination </a:t>
            </a:r>
            <a:r>
              <a:rPr lang="en-US" altLang="zh-CN">
                <a:sym typeface="+mn-ea"/>
              </a:rPr>
              <a:t>is</a:t>
            </a:r>
            <a:r>
              <a:rPr lang="zh-CN" altLang="en-US">
                <a:sym typeface="+mn-ea"/>
              </a:rPr>
              <a:t> necessary it is physically </a:t>
            </a:r>
            <a:r>
              <a:rPr lang="zh-CN" altLang="en-US">
                <a:solidFill>
                  <a:srgbClr val="FF0000"/>
                </a:solidFill>
                <a:sym typeface="+mn-ea"/>
              </a:rPr>
              <a:t>less traumatic </a:t>
            </a:r>
            <a:r>
              <a:rPr lang="zh-CN" altLang="en-US">
                <a:sym typeface="+mn-ea"/>
              </a:rPr>
              <a:t>for the mother</a:t>
            </a:r>
            <a:endParaRPr lang="zh-CN" altLang="en-US"/>
          </a:p>
          <a:p>
            <a:pPr marL="457200" indent="-457200">
              <a:buAutoNum type="arabicPeriod"/>
            </a:pPr>
            <a:r>
              <a:rPr lang="zh-CN" altLang="en-US">
                <a:sym typeface="+mn-ea"/>
              </a:rPr>
              <a:t>The results are also</a:t>
            </a:r>
            <a:r>
              <a:rPr lang="zh-CN" altLang="en-US">
                <a:solidFill>
                  <a:srgbClr val="FF0000"/>
                </a:solidFill>
                <a:sym typeface="+mn-ea"/>
              </a:rPr>
              <a:t> available more rapidly</a:t>
            </a:r>
            <a:r>
              <a:rPr lang="zh-CN" altLang="en-US">
                <a:sym typeface="+mn-ea"/>
              </a:rPr>
              <a:t> than for amniocentesis.</a:t>
            </a:r>
            <a:endParaRPr lang="zh-CN" altLang="en-U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rot="5400000">
            <a:off x="4409566" y="-2471566"/>
            <a:ext cx="3372867" cy="12192002"/>
          </a:xfrm>
          <a:custGeom>
            <a:avLst/>
            <a:gdLst>
              <a:gd name="connsiteX0" fmla="*/ 0 w 4457803"/>
              <a:gd name="connsiteY0" fmla="*/ 0 h 6858000"/>
              <a:gd name="connsiteX1" fmla="*/ 4457803 w 4457803"/>
              <a:gd name="connsiteY1" fmla="*/ 0 h 6858000"/>
              <a:gd name="connsiteX2" fmla="*/ 4457803 w 4457803"/>
              <a:gd name="connsiteY2" fmla="*/ 6858000 h 6858000"/>
              <a:gd name="connsiteX3" fmla="*/ 0 w 44578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57803" h="6858000">
                <a:moveTo>
                  <a:pt x="0" y="0"/>
                </a:moveTo>
                <a:lnTo>
                  <a:pt x="4457803" y="0"/>
                </a:lnTo>
                <a:lnTo>
                  <a:pt x="4457803" y="6858000"/>
                </a:lnTo>
                <a:lnTo>
                  <a:pt x="0" y="6858000"/>
                </a:lnTo>
                <a:close/>
              </a:path>
            </a:pathLst>
          </a:custGeom>
          <a:solidFill>
            <a:srgbClr val="EDF8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5461316" y="1112320"/>
            <a:ext cx="1269368" cy="1200329"/>
          </a:xfrm>
          <a:prstGeom prst="roundRect">
            <a:avLst>
              <a:gd name="adj" fmla="val 9818"/>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505585" y="2487295"/>
            <a:ext cx="9314815" cy="1938020"/>
          </a:xfrm>
          <a:prstGeom prst="rect">
            <a:avLst/>
          </a:prstGeom>
          <a:noFill/>
        </p:spPr>
        <p:txBody>
          <a:bodyPr wrap="square" rtlCol="0">
            <a:spAutoFit/>
          </a:bodyPr>
          <a:lstStyle/>
          <a:p>
            <a:pPr algn="ctr"/>
            <a:r>
              <a:rPr lang="zh-CN" altLang="en-US" sz="6000" dirty="0">
                <a:latin typeface="汉仪旗黑X1-75W" panose="00020600040101010101" pitchFamily="18" charset="-122"/>
                <a:ea typeface="汉仪旗黑X1-75W" panose="00020600040101010101" pitchFamily="18" charset="-122"/>
                <a:sym typeface="汉仪旗黑X1-75W" panose="00020600040101010101" pitchFamily="18" charset="-122"/>
              </a:rPr>
              <a:t>细胞膜构造，物质运输，气体交换，</a:t>
            </a:r>
            <a:r>
              <a:rPr lang="zh-CN" altLang="en-US" sz="6000" dirty="0">
                <a:latin typeface="汉仪旗黑X1-75W" panose="00020600040101010101" pitchFamily="18" charset="-122"/>
                <a:ea typeface="汉仪旗黑X1-75W" panose="00020600040101010101" pitchFamily="18" charset="-122"/>
                <a:sym typeface="汉仪旗黑X1-75W" panose="00020600040101010101" pitchFamily="18" charset="-122"/>
              </a:rPr>
              <a:t>酶</a:t>
            </a:r>
            <a:endParaRPr lang="zh-CN" altLang="en-US" sz="6000"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1771650" y="1"/>
            <a:ext cx="10420350" cy="71484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97792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3864640" y="1250819"/>
            <a:ext cx="4462721" cy="923330"/>
          </a:xfrm>
          <a:prstGeom prst="rect">
            <a:avLst/>
          </a:prstGeom>
          <a:noFill/>
        </p:spPr>
        <p:txBody>
          <a:bodyPr wrap="square" rtlCol="0">
            <a:spAutoFit/>
          </a:bodyPr>
          <a:lstStyle/>
          <a:p>
            <a:pPr algn="ctr"/>
            <a:r>
              <a:rPr lang="en-US" altLang="zh-CN" sz="54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rPr>
              <a:t>01</a:t>
            </a:r>
            <a:endParaRPr lang="zh-CN" altLang="en-US" sz="54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17" name="组合 16"/>
          <p:cNvGrpSpPr/>
          <p:nvPr/>
        </p:nvGrpSpPr>
        <p:grpSpPr>
          <a:xfrm rot="10800000">
            <a:off x="0" y="6143156"/>
            <a:ext cx="10420350" cy="714844"/>
            <a:chOff x="1771650" y="1"/>
            <a:chExt cx="10420350" cy="714844"/>
          </a:xfrm>
        </p:grpSpPr>
        <p:sp>
          <p:nvSpPr>
            <p:cNvPr id="18" name="任意多边形: 形状 17"/>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直接连接符 18"/>
            <p:cNvCxnSpPr/>
            <p:nvPr/>
          </p:nvCxnSpPr>
          <p:spPr>
            <a:xfrm>
              <a:off x="1860290" y="714845"/>
              <a:ext cx="97792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07390" y="951230"/>
            <a:ext cx="10777855" cy="5631180"/>
          </a:xfrm>
          <a:prstGeom prst="rect">
            <a:avLst/>
          </a:prstGeom>
          <a:noFill/>
        </p:spPr>
        <p:txBody>
          <a:bodyPr wrap="square" rtlCol="0" anchor="t">
            <a:spAutoFit/>
          </a:bodyPr>
          <a:p>
            <a:r>
              <a:rPr lang="zh-CN" altLang="en-US" sz="4000">
                <a:sym typeface="+mn-ea"/>
              </a:rPr>
              <a:t>There are two disadvantages to chorionic villus sampling.</a:t>
            </a:r>
            <a:endParaRPr lang="zh-CN" altLang="en-US" sz="4000"/>
          </a:p>
          <a:p>
            <a:r>
              <a:rPr lang="zh-CN" altLang="en-US" sz="4000">
                <a:sym typeface="+mn-ea"/>
              </a:rPr>
              <a:t>●</a:t>
            </a:r>
            <a:r>
              <a:rPr lang="en-US" altLang="zh-CN" sz="4000">
                <a:sym typeface="+mn-ea"/>
              </a:rPr>
              <a:t> </a:t>
            </a:r>
            <a:r>
              <a:rPr lang="zh-CN" altLang="en-US" sz="4000">
                <a:sym typeface="+mn-ea"/>
              </a:rPr>
              <a:t>There is a 0.5- -1% risk that the embryo may spontaneously</a:t>
            </a:r>
            <a:r>
              <a:rPr lang="zh-CN" altLang="en-US" sz="4000">
                <a:solidFill>
                  <a:srgbClr val="FF0000"/>
                </a:solidFill>
                <a:sym typeface="+mn-ea"/>
              </a:rPr>
              <a:t> abort</a:t>
            </a:r>
            <a:r>
              <a:rPr lang="en-US" altLang="zh-CN" sz="4000">
                <a:sym typeface="+mn-ea"/>
              </a:rPr>
              <a:t> </a:t>
            </a:r>
            <a:r>
              <a:rPr lang="zh-CN" altLang="en-US" sz="4000">
                <a:sym typeface="+mn-ea"/>
              </a:rPr>
              <a:t>after the tissue sample is taken</a:t>
            </a:r>
            <a:endParaRPr lang="zh-CN" altLang="en-US" sz="4000"/>
          </a:p>
          <a:p>
            <a:r>
              <a:rPr lang="zh-CN" altLang="en-US" sz="4000">
                <a:sym typeface="+mn-ea"/>
              </a:rPr>
              <a:t>●</a:t>
            </a:r>
            <a:r>
              <a:rPr lang="en-US" altLang="zh-CN" sz="4000">
                <a:sym typeface="+mn-ea"/>
              </a:rPr>
              <a:t> </a:t>
            </a:r>
            <a:r>
              <a:rPr lang="zh-CN" altLang="en-US" sz="4000">
                <a:sym typeface="+mn-ea"/>
              </a:rPr>
              <a:t>All paternal X chromosomes are inactivated in fetal placental</a:t>
            </a:r>
            <a:r>
              <a:rPr lang="en-US" altLang="zh-CN" sz="4000">
                <a:sym typeface="+mn-ea"/>
              </a:rPr>
              <a:t> </a:t>
            </a:r>
            <a:r>
              <a:rPr lang="zh-CN" altLang="en-US" sz="4000">
                <a:sym typeface="+mn-ea"/>
              </a:rPr>
              <a:t>cells so any problems in the genes on that chromosome cannot</a:t>
            </a:r>
            <a:r>
              <a:rPr lang="en-US" altLang="zh-CN" sz="4000">
                <a:sym typeface="+mn-ea"/>
              </a:rPr>
              <a:t> </a:t>
            </a:r>
            <a:r>
              <a:rPr lang="zh-CN" altLang="en-US" sz="4000">
                <a:sym typeface="+mn-ea"/>
              </a:rPr>
              <a:t>be detected by this technique.</a:t>
            </a:r>
            <a:endParaRPr lang="zh-CN" altLang="en-US" sz="400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4940" y="-231775"/>
            <a:ext cx="10515600" cy="1325563"/>
          </a:xfrm>
        </p:spPr>
        <p:txBody>
          <a:bodyPr/>
          <a:p>
            <a:r>
              <a:rPr lang="zh-CN" altLang="en-US" sz="4000"/>
              <a:t>Ethical &amp;Social Issuesof Genetic Screening</a:t>
            </a:r>
            <a:endParaRPr lang="zh-CN" altLang="en-US" sz="4000"/>
          </a:p>
        </p:txBody>
      </p:sp>
      <p:sp>
        <p:nvSpPr>
          <p:cNvPr id="5" name="文本框 4"/>
          <p:cNvSpPr txBox="1"/>
          <p:nvPr/>
        </p:nvSpPr>
        <p:spPr>
          <a:xfrm>
            <a:off x="1851660" y="1522730"/>
            <a:ext cx="8582025" cy="3969385"/>
          </a:xfrm>
          <a:prstGeom prst="rect">
            <a:avLst/>
          </a:prstGeom>
          <a:noFill/>
        </p:spPr>
        <p:txBody>
          <a:bodyPr wrap="square" rtlCol="0" anchor="t">
            <a:spAutoFit/>
          </a:bodyPr>
          <a:p>
            <a:pPr marL="457200" indent="-457200">
              <a:buAutoNum type="arabicPeriod"/>
            </a:pPr>
            <a:r>
              <a:rPr lang="zh-CN" altLang="en-US" sz="3600"/>
              <a:t>Belief</a:t>
            </a:r>
            <a:r>
              <a:rPr lang="en-US" altLang="zh-CN" sz="3600"/>
              <a:t> </a:t>
            </a:r>
            <a:r>
              <a:rPr lang="zh-CN" altLang="en-US" sz="3600"/>
              <a:t>that</a:t>
            </a:r>
            <a:r>
              <a:rPr lang="en-US" altLang="zh-CN" sz="3600"/>
              <a:t> </a:t>
            </a:r>
            <a:r>
              <a:rPr lang="zh-CN" altLang="en-US" sz="3600"/>
              <a:t>God</a:t>
            </a:r>
            <a:r>
              <a:rPr lang="en-US" altLang="zh-CN" sz="3600"/>
              <a:t> </a:t>
            </a:r>
            <a:r>
              <a:rPr lang="zh-CN" altLang="en-US" sz="3600"/>
              <a:t>is in control</a:t>
            </a:r>
            <a:r>
              <a:rPr lang="en-US" altLang="zh-CN" sz="3600"/>
              <a:t> </a:t>
            </a:r>
            <a:r>
              <a:rPr lang="zh-CN" altLang="en-US" sz="3600"/>
              <a:t>may mean that</a:t>
            </a:r>
            <a:r>
              <a:rPr lang="en-US" altLang="zh-CN" sz="3600"/>
              <a:t> </a:t>
            </a:r>
            <a:r>
              <a:rPr lang="zh-CN" altLang="en-US" sz="3600"/>
              <a:t>a pregnancy will be</a:t>
            </a:r>
            <a:r>
              <a:rPr lang="en-US" altLang="zh-CN" sz="3600"/>
              <a:t> </a:t>
            </a:r>
            <a:r>
              <a:rPr lang="zh-CN" altLang="en-US" sz="3600"/>
              <a:t>continued no</a:t>
            </a:r>
            <a:r>
              <a:rPr lang="en-US" altLang="zh-CN" sz="3600"/>
              <a:t> </a:t>
            </a:r>
            <a:r>
              <a:rPr lang="zh-CN" altLang="en-US" sz="3600"/>
              <a:t>matter</a:t>
            </a:r>
            <a:r>
              <a:rPr lang="en-US" altLang="zh-CN" sz="3600"/>
              <a:t> </a:t>
            </a:r>
            <a:r>
              <a:rPr lang="zh-CN" altLang="en-US" sz="3600"/>
              <a:t>what genetic</a:t>
            </a:r>
            <a:r>
              <a:rPr lang="en-US" altLang="zh-CN" sz="3600"/>
              <a:t> </a:t>
            </a:r>
            <a:r>
              <a:rPr lang="zh-CN" altLang="en-US" sz="3600"/>
              <a:t>screening</a:t>
            </a:r>
            <a:r>
              <a:rPr lang="en-US" altLang="zh-CN" sz="3600"/>
              <a:t> </a:t>
            </a:r>
            <a:r>
              <a:rPr lang="zh-CN" altLang="en-US" sz="3600"/>
              <a:t>might</a:t>
            </a:r>
            <a:r>
              <a:rPr lang="en-US" altLang="zh-CN" sz="3600"/>
              <a:t> </a:t>
            </a:r>
            <a:r>
              <a:rPr lang="zh-CN" altLang="en-US" sz="3600"/>
              <a:t>show</a:t>
            </a:r>
            <a:endParaRPr lang="zh-CN" altLang="en-US" sz="3600"/>
          </a:p>
          <a:p>
            <a:pPr marL="457200" indent="-457200">
              <a:buAutoNum type="arabicPeriod"/>
            </a:pPr>
            <a:r>
              <a:rPr lang="en-US" altLang="zh-CN" sz="3600"/>
              <a:t>belief that </a:t>
            </a:r>
            <a:r>
              <a:rPr lang="zh-CN" altLang="en-US" sz="3600"/>
              <a:t>embryos are</a:t>
            </a:r>
            <a:r>
              <a:rPr lang="en-US" altLang="zh-CN" sz="3600"/>
              <a:t> </a:t>
            </a:r>
            <a:r>
              <a:rPr lang="zh-CN" altLang="en-US" sz="3600"/>
              <a:t>potential human</a:t>
            </a:r>
            <a:r>
              <a:rPr lang="en-US" altLang="zh-CN" sz="3600"/>
              <a:t> </a:t>
            </a:r>
            <a:r>
              <a:rPr lang="zh-CN" altLang="en-US" sz="3600"/>
              <a:t>beings</a:t>
            </a:r>
            <a:r>
              <a:rPr lang="en-US" altLang="zh-CN" sz="3600"/>
              <a:t> </a:t>
            </a:r>
            <a:r>
              <a:rPr lang="zh-CN" altLang="en-US" sz="3600"/>
              <a:t>would</a:t>
            </a:r>
            <a:r>
              <a:rPr lang="en-US" altLang="zh-CN" sz="3600"/>
              <a:t> </a:t>
            </a:r>
            <a:r>
              <a:rPr lang="zh-CN" altLang="en-US" sz="3600"/>
              <a:t>mean that</a:t>
            </a:r>
            <a:r>
              <a:rPr lang="en-US" altLang="zh-CN" sz="3600"/>
              <a:t> </a:t>
            </a:r>
            <a:r>
              <a:rPr lang="zh-CN" altLang="en-US" sz="3600"/>
              <a:t>the</a:t>
            </a:r>
            <a:r>
              <a:rPr lang="en-US" altLang="zh-CN" sz="3600"/>
              <a:t> </a:t>
            </a:r>
            <a:r>
              <a:rPr lang="zh-CN" altLang="en-US" sz="3600"/>
              <a:t>abortion of</a:t>
            </a:r>
            <a:r>
              <a:rPr lang="en-US" altLang="zh-CN" sz="3600"/>
              <a:t> </a:t>
            </a:r>
            <a:r>
              <a:rPr lang="zh-CN" altLang="en-US" sz="3600"/>
              <a:t>a foetus would</a:t>
            </a:r>
            <a:r>
              <a:rPr lang="en-US" altLang="zh-CN" sz="3600"/>
              <a:t> </a:t>
            </a:r>
            <a:r>
              <a:rPr lang="zh-CN" altLang="en-US" sz="3600"/>
              <a:t>be</a:t>
            </a:r>
            <a:r>
              <a:rPr lang="en-US" altLang="zh-CN" sz="3600"/>
              <a:t> </a:t>
            </a:r>
            <a:r>
              <a:rPr lang="zh-CN" altLang="en-US" sz="3600"/>
              <a:t>considered</a:t>
            </a:r>
            <a:r>
              <a:rPr lang="en-US" altLang="zh-CN" sz="3600"/>
              <a:t> </a:t>
            </a:r>
            <a:r>
              <a:rPr lang="zh-CN" altLang="en-US" sz="3600"/>
              <a:t>impossible</a:t>
            </a:r>
            <a:endParaRPr lang="zh-CN" altLang="en-US" sz="3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759460" y="1509395"/>
            <a:ext cx="10594340" cy="5077460"/>
          </a:xfrm>
          <a:prstGeom prst="rect">
            <a:avLst/>
          </a:prstGeom>
          <a:noFill/>
        </p:spPr>
        <p:txBody>
          <a:bodyPr wrap="square" rtlCol="0" anchor="t">
            <a:spAutoFit/>
          </a:bodyPr>
          <a:p>
            <a:pPr marL="457200" indent="-457200">
              <a:buFont typeface="+mj-lt"/>
              <a:buAutoNum type="arabicPeriod" startAt="3"/>
            </a:pPr>
            <a:r>
              <a:rPr lang="zh-CN" altLang="en-US" sz="3600"/>
              <a:t>Processes that involve screening embryos</a:t>
            </a:r>
            <a:r>
              <a:rPr lang="en-US" altLang="zh-CN" sz="3600"/>
              <a:t> </a:t>
            </a:r>
            <a:r>
              <a:rPr lang="zh-CN" altLang="en-US" sz="3600"/>
              <a:t>on</a:t>
            </a:r>
            <a:r>
              <a:rPr lang="en-US" altLang="zh-CN" sz="3600"/>
              <a:t> </a:t>
            </a:r>
            <a:r>
              <a:rPr lang="zh-CN" altLang="en-US" sz="3600"/>
              <a:t>the basis of factors, e.g. sex or intelligence;  the potential future of ' designer babies'</a:t>
            </a:r>
            <a:endParaRPr lang="zh-CN" altLang="en-US" sz="3600"/>
          </a:p>
          <a:p>
            <a:pPr marL="457200" indent="-457200">
              <a:buFont typeface="+mj-lt"/>
              <a:buAutoNum type="arabicPeriod" startAt="3"/>
            </a:pPr>
            <a:r>
              <a:rPr lang="zh-CN" altLang="en-US" sz="3600"/>
              <a:t>Positive screening results for non life-threatening conditions, e.g. Down syndrome,can lead to the abortion of foetuses </a:t>
            </a:r>
            <a:endParaRPr lang="zh-CN" altLang="en-US" sz="3600"/>
          </a:p>
          <a:p>
            <a:pPr marL="457200" indent="-457200">
              <a:buFont typeface="+mj-lt"/>
              <a:buAutoNum type="arabicPeriod" startAt="3"/>
            </a:pPr>
            <a:r>
              <a:rPr lang="zh-CN" altLang="en-US" sz="3600"/>
              <a:t> some believe </a:t>
            </a:r>
            <a:r>
              <a:rPr lang="en-US" altLang="zh-CN" sz="3600"/>
              <a:t>the </a:t>
            </a:r>
            <a:r>
              <a:rPr lang="zh-CN" altLang="en-US" sz="3600">
                <a:sym typeface="+mn-ea"/>
              </a:rPr>
              <a:t>embryo or unborn baby</a:t>
            </a:r>
            <a:r>
              <a:rPr lang="en-US" altLang="zh-CN" sz="3600">
                <a:sym typeface="+mn-ea"/>
              </a:rPr>
              <a:t> </a:t>
            </a:r>
            <a:r>
              <a:rPr lang="zh-CN" altLang="en-US" sz="3600"/>
              <a:t>that they are deserving of full human rights while others do not</a:t>
            </a:r>
            <a:endParaRPr lang="zh-CN" altLang="en-US" sz="3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rot="5400000">
            <a:off x="4409566" y="-2471566"/>
            <a:ext cx="3372867" cy="12192002"/>
          </a:xfrm>
          <a:custGeom>
            <a:avLst/>
            <a:gdLst>
              <a:gd name="connsiteX0" fmla="*/ 0 w 4457803"/>
              <a:gd name="connsiteY0" fmla="*/ 0 h 6858000"/>
              <a:gd name="connsiteX1" fmla="*/ 4457803 w 4457803"/>
              <a:gd name="connsiteY1" fmla="*/ 0 h 6858000"/>
              <a:gd name="connsiteX2" fmla="*/ 4457803 w 4457803"/>
              <a:gd name="connsiteY2" fmla="*/ 6858000 h 6858000"/>
              <a:gd name="connsiteX3" fmla="*/ 0 w 44578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57803" h="6858000">
                <a:moveTo>
                  <a:pt x="0" y="0"/>
                </a:moveTo>
                <a:lnTo>
                  <a:pt x="4457803" y="0"/>
                </a:lnTo>
                <a:lnTo>
                  <a:pt x="4457803" y="6858000"/>
                </a:lnTo>
                <a:lnTo>
                  <a:pt x="0" y="6858000"/>
                </a:lnTo>
                <a:close/>
              </a:path>
            </a:pathLst>
          </a:custGeom>
          <a:solidFill>
            <a:srgbClr val="EDF8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5461316" y="1112320"/>
            <a:ext cx="1269368" cy="1200329"/>
          </a:xfrm>
          <a:prstGeom prst="roundRect">
            <a:avLst>
              <a:gd name="adj" fmla="val 9818"/>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2933700" y="2642870"/>
            <a:ext cx="6324600" cy="1014730"/>
          </a:xfrm>
          <a:prstGeom prst="rect">
            <a:avLst/>
          </a:prstGeom>
          <a:noFill/>
        </p:spPr>
        <p:txBody>
          <a:bodyPr wrap="square" rtlCol="0">
            <a:spAutoFit/>
          </a:bodyPr>
          <a:lstStyle/>
          <a:p>
            <a:pPr algn="ctr"/>
            <a:r>
              <a:rPr lang="zh-CN" altLang="en-US" sz="6000" dirty="0">
                <a:latin typeface="汉仪旗黑X1-75W" panose="00020600040101010101" pitchFamily="18" charset="-122"/>
                <a:ea typeface="汉仪旗黑X1-75W" panose="00020600040101010101" pitchFamily="18" charset="-122"/>
                <a:sym typeface="汉仪旗黑X1-75W" panose="00020600040101010101" pitchFamily="18" charset="-122"/>
              </a:rPr>
              <a:t>做题</a:t>
            </a:r>
            <a:endParaRPr lang="zh-CN" altLang="en-US" sz="6000"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1771650" y="1"/>
            <a:ext cx="10420350" cy="71484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97792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3864640" y="1250819"/>
            <a:ext cx="4462721" cy="923330"/>
          </a:xfrm>
          <a:prstGeom prst="rect">
            <a:avLst/>
          </a:prstGeom>
          <a:noFill/>
        </p:spPr>
        <p:txBody>
          <a:bodyPr wrap="square" rtlCol="0">
            <a:spAutoFit/>
          </a:bodyPr>
          <a:lstStyle/>
          <a:p>
            <a:pPr algn="ctr"/>
            <a:r>
              <a:rPr lang="en-US" altLang="zh-CN" sz="54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rPr>
              <a:t>03</a:t>
            </a:r>
            <a:endParaRPr lang="zh-CN" altLang="en-US" sz="54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17" name="组合 16"/>
          <p:cNvGrpSpPr/>
          <p:nvPr/>
        </p:nvGrpSpPr>
        <p:grpSpPr>
          <a:xfrm rot="10800000">
            <a:off x="0" y="6143156"/>
            <a:ext cx="10420350" cy="714844"/>
            <a:chOff x="1771650" y="1"/>
            <a:chExt cx="10420350" cy="714844"/>
          </a:xfrm>
        </p:grpSpPr>
        <p:sp>
          <p:nvSpPr>
            <p:cNvPr id="18" name="任意多边形: 形状 17"/>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直接连接符 18"/>
            <p:cNvCxnSpPr/>
            <p:nvPr/>
          </p:nvCxnSpPr>
          <p:spPr>
            <a:xfrm>
              <a:off x="1860290" y="714845"/>
              <a:ext cx="97792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 name="Picture 5" descr="/private/var/folders/0p/wscr40wx2bj2sqk2rpm9f1h80000gp/T/com.kingsoft.wpsoffice.mac/picturecompress_20231210165111/output_1.pngoutput_1"/>
          <p:cNvPicPr>
            <a:picLocks noChangeAspect="1"/>
          </p:cNvPicPr>
          <p:nvPr/>
        </p:nvPicPr>
        <p:blipFill>
          <a:blip r:embed="rId1"/>
          <a:stretch>
            <a:fillRect/>
          </a:stretch>
        </p:blipFill>
        <p:spPr>
          <a:xfrm rot="16200000">
            <a:off x="2774950" y="-1087755"/>
            <a:ext cx="6642100" cy="9123045"/>
          </a:xfrm>
          <a:prstGeom prst="rect">
            <a:avLst/>
          </a:prstGeom>
        </p:spPr>
      </p:pic>
      <p:sp>
        <p:nvSpPr>
          <p:cNvPr id="8" name="Text Box 7"/>
          <p:cNvSpPr txBox="1"/>
          <p:nvPr/>
        </p:nvSpPr>
        <p:spPr>
          <a:xfrm>
            <a:off x="2828290" y="3168015"/>
            <a:ext cx="1945005" cy="521970"/>
          </a:xfrm>
          <a:prstGeom prst="rect">
            <a:avLst/>
          </a:prstGeom>
          <a:noFill/>
        </p:spPr>
        <p:txBody>
          <a:bodyPr wrap="none" rtlCol="0">
            <a:spAutoFit/>
          </a:bodyPr>
          <a:p>
            <a:r>
              <a:rPr lang="en-US" sz="2800">
                <a:solidFill>
                  <a:srgbClr val="C00000"/>
                </a:solidFill>
              </a:rPr>
              <a:t>deoxyribose</a:t>
            </a:r>
            <a:endParaRPr lang="en-US" sz="2800">
              <a:solidFill>
                <a:srgbClr val="C00000"/>
              </a:solidFill>
            </a:endParaRPr>
          </a:p>
        </p:txBody>
      </p:sp>
      <p:sp>
        <p:nvSpPr>
          <p:cNvPr id="10" name="Text Box 9"/>
          <p:cNvSpPr txBox="1"/>
          <p:nvPr/>
        </p:nvSpPr>
        <p:spPr>
          <a:xfrm>
            <a:off x="5406390" y="3073400"/>
            <a:ext cx="2655570" cy="521970"/>
          </a:xfrm>
          <a:prstGeom prst="rect">
            <a:avLst/>
          </a:prstGeom>
          <a:noFill/>
        </p:spPr>
        <p:txBody>
          <a:bodyPr wrap="none" rtlCol="0">
            <a:spAutoFit/>
          </a:bodyPr>
          <a:p>
            <a:r>
              <a:rPr lang="en-US" sz="2800">
                <a:solidFill>
                  <a:srgbClr val="C00000"/>
                </a:solidFill>
              </a:rPr>
              <a:t>phosphate </a:t>
            </a:r>
            <a:r>
              <a:rPr lang="en-US" sz="2800">
                <a:solidFill>
                  <a:srgbClr val="C00000"/>
                </a:solidFill>
              </a:rPr>
              <a:t>group</a:t>
            </a:r>
            <a:endParaRPr lang="en-US" sz="2800">
              <a:solidFill>
                <a:srgbClr val="C00000"/>
              </a:solidFill>
            </a:endParaRPr>
          </a:p>
        </p:txBody>
      </p:sp>
      <p:sp>
        <p:nvSpPr>
          <p:cNvPr id="26" name="Text Box 25"/>
          <p:cNvSpPr txBox="1"/>
          <p:nvPr/>
        </p:nvSpPr>
        <p:spPr>
          <a:xfrm>
            <a:off x="8061960" y="3073400"/>
            <a:ext cx="977900" cy="521970"/>
          </a:xfrm>
          <a:prstGeom prst="rect">
            <a:avLst/>
          </a:prstGeom>
          <a:noFill/>
        </p:spPr>
        <p:txBody>
          <a:bodyPr wrap="none" rtlCol="0">
            <a:spAutoFit/>
          </a:bodyPr>
          <a:p>
            <a:r>
              <a:rPr lang="en-US" sz="2800">
                <a:solidFill>
                  <a:srgbClr val="C00000"/>
                </a:solidFill>
              </a:rPr>
              <a:t>uracil</a:t>
            </a:r>
            <a:endParaRPr lang="en-US" sz="2800">
              <a:solidFill>
                <a:srgbClr val="C00000"/>
              </a:solidFill>
            </a:endParaRPr>
          </a:p>
        </p:txBody>
      </p:sp>
      <p:sp>
        <p:nvSpPr>
          <p:cNvPr id="28" name="Text Box 27"/>
          <p:cNvSpPr txBox="1"/>
          <p:nvPr/>
        </p:nvSpPr>
        <p:spPr>
          <a:xfrm>
            <a:off x="7970520" y="3689985"/>
            <a:ext cx="1078865" cy="521970"/>
          </a:xfrm>
          <a:prstGeom prst="rect">
            <a:avLst/>
          </a:prstGeom>
          <a:noFill/>
        </p:spPr>
        <p:txBody>
          <a:bodyPr wrap="none" rtlCol="0">
            <a:spAutoFit/>
          </a:bodyPr>
          <a:p>
            <a:r>
              <a:rPr lang="en-US" sz="2800">
                <a:solidFill>
                  <a:srgbClr val="C00000"/>
                </a:solidFill>
              </a:rPr>
              <a:t>ribose</a:t>
            </a:r>
            <a:endParaRPr lang="en-US" sz="2800">
              <a:solidFill>
                <a:srgbClr val="C00000"/>
              </a:solidFill>
            </a:endParaRPr>
          </a:p>
        </p:txBody>
      </p:sp>
      <p:sp>
        <p:nvSpPr>
          <p:cNvPr id="29" name="Text Box 28"/>
          <p:cNvSpPr txBox="1"/>
          <p:nvPr/>
        </p:nvSpPr>
        <p:spPr>
          <a:xfrm>
            <a:off x="3012440" y="3595370"/>
            <a:ext cx="1379220" cy="521970"/>
          </a:xfrm>
          <a:prstGeom prst="rect">
            <a:avLst/>
          </a:prstGeom>
          <a:noFill/>
        </p:spPr>
        <p:txBody>
          <a:bodyPr wrap="none" rtlCol="0">
            <a:spAutoFit/>
          </a:bodyPr>
          <a:p>
            <a:r>
              <a:rPr lang="en-US" sz="2800">
                <a:solidFill>
                  <a:srgbClr val="C00000"/>
                </a:solidFill>
              </a:rPr>
              <a:t>thymine</a:t>
            </a:r>
            <a:endParaRPr lang="en-US" sz="2800">
              <a:solidFill>
                <a:srgbClr val="C00000"/>
              </a:solidFill>
            </a:endParaRPr>
          </a:p>
        </p:txBody>
      </p:sp>
      <p:sp>
        <p:nvSpPr>
          <p:cNvPr id="30" name="Text Box 29"/>
          <p:cNvSpPr txBox="1"/>
          <p:nvPr/>
        </p:nvSpPr>
        <p:spPr>
          <a:xfrm>
            <a:off x="5746115" y="3689985"/>
            <a:ext cx="1385570" cy="521970"/>
          </a:xfrm>
          <a:prstGeom prst="rect">
            <a:avLst/>
          </a:prstGeom>
          <a:noFill/>
        </p:spPr>
        <p:txBody>
          <a:bodyPr wrap="none" rtlCol="0">
            <a:spAutoFit/>
          </a:bodyPr>
          <a:p>
            <a:r>
              <a:rPr lang="en-US" sz="2800">
                <a:solidFill>
                  <a:srgbClr val="C00000"/>
                </a:solidFill>
              </a:rPr>
              <a:t>cytosine</a:t>
            </a:r>
            <a:endParaRPr lang="en-US" sz="2800">
              <a:solidFill>
                <a:srgbClr val="C00000"/>
              </a:solidFill>
            </a:endParaRPr>
          </a:p>
        </p:txBody>
      </p:sp>
      <p:pic>
        <p:nvPicPr>
          <p:cNvPr id="31" name="Picture 30" descr="Screen Shot 2023-12-10 at 8.25.27 PM"/>
          <p:cNvPicPr>
            <a:picLocks noChangeAspect="1"/>
          </p:cNvPicPr>
          <p:nvPr/>
        </p:nvPicPr>
        <p:blipFill>
          <a:blip r:embed="rId2"/>
          <a:stretch>
            <a:fillRect/>
          </a:stretch>
        </p:blipFill>
        <p:spPr>
          <a:xfrm>
            <a:off x="0" y="914400"/>
            <a:ext cx="12192000" cy="502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866487" y="5458632"/>
            <a:ext cx="4896195" cy="737235"/>
          </a:xfrm>
          <a:prstGeom prst="rect">
            <a:avLst/>
          </a:prstGeom>
          <a:noFill/>
        </p:spPr>
        <p:txBody>
          <a:bodyPr wrap="square">
            <a:spAutoFit/>
          </a:bodyPr>
          <a:lstStyle/>
          <a:p>
            <a:pPr>
              <a:lnSpc>
                <a:spcPct val="150000"/>
              </a:lnSpc>
            </a:pPr>
            <a:r>
              <a:rPr lang="zh-CN" altLang="en-US" sz="2800" dirty="0">
                <a:latin typeface="汉仪旗黑X1-55W" panose="00020600040101010101" pitchFamily="18" charset="-122"/>
                <a:ea typeface="汉仪旗黑X1-55W" panose="00020600040101010101" pitchFamily="18" charset="-122"/>
                <a:sym typeface="汉仪旗黑X1-55W" panose="00020600040101010101" pitchFamily="18" charset="-122"/>
              </a:rPr>
              <a:t>半保留复制</a:t>
            </a:r>
            <a:endParaRPr lang="zh-CN" altLang="en-US" sz="2800" dirty="0">
              <a:latin typeface="汉仪旗黑X1-55W" panose="00020600040101010101" pitchFamily="18" charset="-122"/>
              <a:ea typeface="汉仪旗黑X1-55W" panose="00020600040101010101" pitchFamily="18" charset="-122"/>
              <a:sym typeface="汉仪旗黑X1-55W" panose="00020600040101010101" pitchFamily="18" charset="-122"/>
            </a:endParaRPr>
          </a:p>
        </p:txBody>
      </p:sp>
      <p:pic>
        <p:nvPicPr>
          <p:cNvPr id="5" name="Picture 4" descr="Screen Shot 2023-12-10 at 4.49.51 PM"/>
          <p:cNvPicPr>
            <a:picLocks noChangeAspect="1"/>
          </p:cNvPicPr>
          <p:nvPr/>
        </p:nvPicPr>
        <p:blipFill>
          <a:blip r:embed="rId1"/>
          <a:stretch>
            <a:fillRect/>
          </a:stretch>
        </p:blipFill>
        <p:spPr>
          <a:xfrm>
            <a:off x="3557270" y="83185"/>
            <a:ext cx="5076825" cy="6538595"/>
          </a:xfrm>
          <a:prstGeom prst="rect">
            <a:avLst/>
          </a:prstGeom>
        </p:spPr>
      </p:pic>
      <p:grpSp>
        <p:nvGrpSpPr>
          <p:cNvPr id="3" name="Group 2"/>
          <p:cNvGrpSpPr/>
          <p:nvPr/>
        </p:nvGrpSpPr>
        <p:grpSpPr>
          <a:xfrm>
            <a:off x="4908550" y="5351145"/>
            <a:ext cx="3208020" cy="1080135"/>
            <a:chOff x="7730" y="8427"/>
            <a:chExt cx="5052" cy="1701"/>
          </a:xfrm>
        </p:grpSpPr>
        <p:sp>
          <p:nvSpPr>
            <p:cNvPr id="6" name="Text Box 5"/>
            <p:cNvSpPr txBox="1"/>
            <p:nvPr/>
          </p:nvSpPr>
          <p:spPr>
            <a:xfrm>
              <a:off x="7730" y="8538"/>
              <a:ext cx="834" cy="580"/>
            </a:xfrm>
            <a:prstGeom prst="rect">
              <a:avLst/>
            </a:prstGeom>
            <a:noFill/>
          </p:spPr>
          <p:txBody>
            <a:bodyPr wrap="none" rtlCol="0">
              <a:spAutoFit/>
            </a:bodyPr>
            <a:p>
              <a:r>
                <a:rPr lang="en-US"/>
                <a:t>100</a:t>
              </a:r>
              <a:endParaRPr lang="en-US"/>
            </a:p>
          </p:txBody>
        </p:sp>
        <p:sp>
          <p:nvSpPr>
            <p:cNvPr id="7" name="Text Box 6"/>
            <p:cNvSpPr txBox="1"/>
            <p:nvPr/>
          </p:nvSpPr>
          <p:spPr>
            <a:xfrm>
              <a:off x="7912" y="9118"/>
              <a:ext cx="470" cy="580"/>
            </a:xfrm>
            <a:prstGeom prst="rect">
              <a:avLst/>
            </a:prstGeom>
            <a:noFill/>
          </p:spPr>
          <p:txBody>
            <a:bodyPr wrap="square" rtlCol="0">
              <a:spAutoFit/>
            </a:bodyPr>
            <a:p>
              <a:r>
                <a:rPr lang="en-US"/>
                <a:t>0</a:t>
              </a:r>
              <a:endParaRPr lang="en-US"/>
            </a:p>
          </p:txBody>
        </p:sp>
        <p:sp>
          <p:nvSpPr>
            <p:cNvPr id="8" name="Text Box 7"/>
            <p:cNvSpPr txBox="1"/>
            <p:nvPr/>
          </p:nvSpPr>
          <p:spPr>
            <a:xfrm>
              <a:off x="7919" y="9548"/>
              <a:ext cx="470" cy="580"/>
            </a:xfrm>
            <a:prstGeom prst="rect">
              <a:avLst/>
            </a:prstGeom>
            <a:noFill/>
          </p:spPr>
          <p:txBody>
            <a:bodyPr wrap="none" rtlCol="0">
              <a:spAutoFit/>
            </a:bodyPr>
            <a:p>
              <a:r>
                <a:rPr lang="en-US"/>
                <a:t>0</a:t>
              </a:r>
              <a:endParaRPr lang="en-US"/>
            </a:p>
          </p:txBody>
        </p:sp>
        <p:sp>
          <p:nvSpPr>
            <p:cNvPr id="9" name="Text Box 8"/>
            <p:cNvSpPr txBox="1"/>
            <p:nvPr/>
          </p:nvSpPr>
          <p:spPr>
            <a:xfrm>
              <a:off x="9914" y="8427"/>
              <a:ext cx="470" cy="580"/>
            </a:xfrm>
            <a:prstGeom prst="rect">
              <a:avLst/>
            </a:prstGeom>
            <a:noFill/>
          </p:spPr>
          <p:txBody>
            <a:bodyPr wrap="none" rtlCol="0">
              <a:spAutoFit/>
            </a:bodyPr>
            <a:p>
              <a:r>
                <a:rPr lang="en-US"/>
                <a:t>0</a:t>
              </a:r>
              <a:endParaRPr lang="en-US"/>
            </a:p>
          </p:txBody>
        </p:sp>
        <p:sp>
          <p:nvSpPr>
            <p:cNvPr id="10" name="Text Box 9"/>
            <p:cNvSpPr txBox="1"/>
            <p:nvPr/>
          </p:nvSpPr>
          <p:spPr>
            <a:xfrm>
              <a:off x="11916" y="8427"/>
              <a:ext cx="470" cy="580"/>
            </a:xfrm>
            <a:prstGeom prst="rect">
              <a:avLst/>
            </a:prstGeom>
            <a:noFill/>
          </p:spPr>
          <p:txBody>
            <a:bodyPr wrap="none" rtlCol="0">
              <a:spAutoFit/>
            </a:bodyPr>
            <a:p>
              <a:r>
                <a:rPr lang="en-US"/>
                <a:t>0</a:t>
              </a:r>
              <a:endParaRPr lang="en-US"/>
            </a:p>
          </p:txBody>
        </p:sp>
        <p:sp>
          <p:nvSpPr>
            <p:cNvPr id="40" name="Text Box 39"/>
            <p:cNvSpPr txBox="1"/>
            <p:nvPr/>
          </p:nvSpPr>
          <p:spPr>
            <a:xfrm>
              <a:off x="9914" y="8900"/>
              <a:ext cx="652" cy="1016"/>
            </a:xfrm>
            <a:prstGeom prst="rect">
              <a:avLst/>
            </a:prstGeom>
            <a:noFill/>
          </p:spPr>
          <p:txBody>
            <a:bodyPr wrap="none" rtlCol="0">
              <a:spAutoFit/>
            </a:bodyPr>
            <a:p>
              <a:r>
                <a:rPr lang="en-US"/>
                <a:t>0</a:t>
              </a:r>
              <a:endParaRPr lang="en-US"/>
            </a:p>
            <a:p>
              <a:r>
                <a:rPr lang="en-US"/>
                <a:t>50</a:t>
              </a:r>
              <a:endParaRPr lang="en-US"/>
            </a:p>
          </p:txBody>
        </p:sp>
        <p:sp>
          <p:nvSpPr>
            <p:cNvPr id="41" name="Text Box 40"/>
            <p:cNvSpPr txBox="1"/>
            <p:nvPr/>
          </p:nvSpPr>
          <p:spPr>
            <a:xfrm>
              <a:off x="11948" y="8900"/>
              <a:ext cx="834" cy="1016"/>
            </a:xfrm>
            <a:prstGeom prst="rect">
              <a:avLst/>
            </a:prstGeom>
            <a:noFill/>
          </p:spPr>
          <p:txBody>
            <a:bodyPr wrap="none" rtlCol="0">
              <a:spAutoFit/>
            </a:bodyPr>
            <a:p>
              <a:r>
                <a:rPr lang="en-US"/>
                <a:t>100</a:t>
              </a:r>
              <a:endParaRPr lang="en-US"/>
            </a:p>
            <a:p>
              <a:r>
                <a:rPr lang="en-US"/>
                <a:t>50</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10800000">
            <a:off x="0" y="6143156"/>
            <a:ext cx="10420350" cy="714844"/>
            <a:chOff x="1771650" y="1"/>
            <a:chExt cx="10420350" cy="714844"/>
          </a:xfrm>
        </p:grpSpPr>
        <p:sp>
          <p:nvSpPr>
            <p:cNvPr id="18" name="任意多边形: 形状 17"/>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直接连接符 18"/>
            <p:cNvCxnSpPr/>
            <p:nvPr/>
          </p:nvCxnSpPr>
          <p:spPr>
            <a:xfrm>
              <a:off x="1860290" y="714845"/>
              <a:ext cx="97792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descr="Screen Shot 2023-12-10 at 4.49.28 PM"/>
          <p:cNvPicPr>
            <a:picLocks noChangeAspect="1"/>
          </p:cNvPicPr>
          <p:nvPr/>
        </p:nvPicPr>
        <p:blipFill>
          <a:blip r:embed="rId1"/>
          <a:stretch>
            <a:fillRect/>
          </a:stretch>
        </p:blipFill>
        <p:spPr>
          <a:xfrm>
            <a:off x="2042795" y="0"/>
            <a:ext cx="8105775" cy="6768465"/>
          </a:xfrm>
          <a:prstGeom prst="rect">
            <a:avLst/>
          </a:prstGeom>
        </p:spPr>
      </p:pic>
      <p:grpSp>
        <p:nvGrpSpPr>
          <p:cNvPr id="2" name="Group 1"/>
          <p:cNvGrpSpPr/>
          <p:nvPr/>
        </p:nvGrpSpPr>
        <p:grpSpPr>
          <a:xfrm>
            <a:off x="2710180" y="4210685"/>
            <a:ext cx="6002655" cy="2390140"/>
            <a:chOff x="4268" y="6631"/>
            <a:chExt cx="9453" cy="3764"/>
          </a:xfrm>
        </p:grpSpPr>
        <p:sp>
          <p:nvSpPr>
            <p:cNvPr id="5" name="Text Box 4"/>
            <p:cNvSpPr txBox="1"/>
            <p:nvPr/>
          </p:nvSpPr>
          <p:spPr>
            <a:xfrm>
              <a:off x="5822" y="6631"/>
              <a:ext cx="7557" cy="580"/>
            </a:xfrm>
            <a:prstGeom prst="rect">
              <a:avLst/>
            </a:prstGeom>
            <a:noFill/>
          </p:spPr>
          <p:txBody>
            <a:bodyPr wrap="none" rtlCol="0">
              <a:spAutoFit/>
            </a:bodyPr>
            <a:p>
              <a:r>
                <a:rPr lang="en-US"/>
                <a:t>A  C  C       T   C    A      T    C    G    T   T  C      A   C    C</a:t>
              </a:r>
              <a:endParaRPr lang="en-US"/>
            </a:p>
          </p:txBody>
        </p:sp>
        <p:sp>
          <p:nvSpPr>
            <p:cNvPr id="6" name="Text Box 5"/>
            <p:cNvSpPr txBox="1"/>
            <p:nvPr/>
          </p:nvSpPr>
          <p:spPr>
            <a:xfrm>
              <a:off x="4268" y="9815"/>
              <a:ext cx="7039" cy="580"/>
            </a:xfrm>
            <a:prstGeom prst="rect">
              <a:avLst/>
            </a:prstGeom>
            <a:noFill/>
          </p:spPr>
          <p:txBody>
            <a:bodyPr wrap="none" rtlCol="0">
              <a:spAutoFit/>
            </a:bodyPr>
            <a:p>
              <a:r>
                <a:rPr lang="en-US">
                  <a:highlight>
                    <a:srgbClr val="FFFF00"/>
                  </a:highlight>
                </a:rPr>
                <a:t>there are 3 triplet code,there is no stop codon</a:t>
              </a:r>
              <a:endParaRPr lang="en-US">
                <a:highlight>
                  <a:srgbClr val="FFFF00"/>
                </a:highlight>
              </a:endParaRPr>
            </a:p>
          </p:txBody>
        </p:sp>
        <p:sp>
          <p:nvSpPr>
            <p:cNvPr id="7" name="Text Box 6"/>
            <p:cNvSpPr txBox="1"/>
            <p:nvPr/>
          </p:nvSpPr>
          <p:spPr>
            <a:xfrm>
              <a:off x="5479" y="7100"/>
              <a:ext cx="8243" cy="580"/>
            </a:xfrm>
            <a:prstGeom prst="rect">
              <a:avLst/>
            </a:prstGeom>
            <a:noFill/>
          </p:spPr>
          <p:txBody>
            <a:bodyPr wrap="none" rtlCol="0">
              <a:spAutoFit/>
            </a:bodyPr>
            <a:p>
              <a:r>
                <a:rPr lang="en-US">
                  <a:highlight>
                    <a:srgbClr val="FFFF00"/>
                  </a:highlight>
                </a:rPr>
                <a:t>tryptophan   serine      serine         lysine       tryptophan</a:t>
              </a:r>
              <a:endParaRPr lang="en-US">
                <a:highlight>
                  <a:srgbClr val="FFFF00"/>
                </a:high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descr="/private/var/folders/0p/wscr40wx2bj2sqk2rpm9f1h80000gp/T/com.kingsoft.wpsoffice.mac/picturecompress_20231210165519/output_1.pngoutput_1"/>
          <p:cNvPicPr>
            <a:picLocks noChangeAspect="1"/>
          </p:cNvPicPr>
          <p:nvPr/>
        </p:nvPicPr>
        <p:blipFill>
          <a:blip r:embed="rId1"/>
          <a:stretch>
            <a:fillRect/>
          </a:stretch>
        </p:blipFill>
        <p:spPr>
          <a:xfrm rot="16200000">
            <a:off x="2739390" y="-1392555"/>
            <a:ext cx="6210300" cy="9307830"/>
          </a:xfrm>
          <a:prstGeom prst="rect">
            <a:avLst/>
          </a:prstGeom>
        </p:spPr>
      </p:pic>
      <p:sp>
        <p:nvSpPr>
          <p:cNvPr id="5" name="Text Box 4"/>
          <p:cNvSpPr txBox="1"/>
          <p:nvPr/>
        </p:nvSpPr>
        <p:spPr>
          <a:xfrm>
            <a:off x="2419985" y="2047240"/>
            <a:ext cx="5434965" cy="922020"/>
          </a:xfrm>
          <a:prstGeom prst="rect">
            <a:avLst/>
          </a:prstGeom>
          <a:noFill/>
        </p:spPr>
        <p:txBody>
          <a:bodyPr wrap="none" rtlCol="0">
            <a:spAutoFit/>
          </a:bodyPr>
          <a:p>
            <a:r>
              <a:rPr lang="en-US">
                <a:highlight>
                  <a:srgbClr val="FFFF00"/>
                </a:highlight>
              </a:rPr>
              <a:t>alveoli provides large surface area, greater diffusion rate</a:t>
            </a:r>
            <a:endParaRPr lang="en-US">
              <a:highlight>
                <a:srgbClr val="FFFF00"/>
              </a:highlight>
            </a:endParaRPr>
          </a:p>
          <a:p>
            <a:r>
              <a:rPr lang="en-US">
                <a:highlight>
                  <a:srgbClr val="FFFF00"/>
                </a:highlight>
              </a:rPr>
              <a:t>large capillary network</a:t>
            </a:r>
            <a:endParaRPr lang="en-US">
              <a:highlight>
                <a:srgbClr val="FFFF00"/>
              </a:highlight>
            </a:endParaRPr>
          </a:p>
          <a:p>
            <a:r>
              <a:rPr lang="en-US">
                <a:highlight>
                  <a:srgbClr val="FFFF00"/>
                </a:highlight>
              </a:rPr>
              <a:t>thin walls: short diffusion distance ,great diffusion rate</a:t>
            </a:r>
            <a:endParaRPr lang="en-US">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500038" y="1242564"/>
            <a:ext cx="5595962" cy="607695"/>
          </a:xfrm>
          <a:prstGeom prst="rect">
            <a:avLst/>
          </a:prstGeom>
          <a:noFill/>
        </p:spPr>
        <p:txBody>
          <a:bodyPr wrap="square">
            <a:spAutoFit/>
          </a:bodyPr>
          <a:lstStyle/>
          <a:p>
            <a:pPr>
              <a:lnSpc>
                <a:spcPct val="120000"/>
              </a:lnSpc>
            </a:pPr>
            <a:r>
              <a:rPr lang="en-US" altLang="zh-CN" sz="28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rPr>
              <a:t>EXPERIMENTAL RESULS</a:t>
            </a:r>
            <a:endParaRPr lang="en-US" altLang="zh-CN" sz="2800" dirty="0">
              <a:solidFill>
                <a:schemeClr val="bg1"/>
              </a:solidFill>
              <a:latin typeface="汉仪旗黑X1-75W" panose="00020600040101010101" pitchFamily="18" charset="-122"/>
              <a:ea typeface="汉仪旗黑X1-75W" panose="00020600040101010101" pitchFamily="18" charset="-122"/>
              <a:sym typeface="汉仪君黑-65W" panose="00020600040101010101" pitchFamily="18" charset="-122"/>
            </a:endParaRPr>
          </a:p>
        </p:txBody>
      </p:sp>
      <p:pic>
        <p:nvPicPr>
          <p:cNvPr id="6" name="Picture 5" descr="Screen Shot 2023-12-10 at 4.48.44 PM"/>
          <p:cNvPicPr>
            <a:picLocks noChangeAspect="1"/>
          </p:cNvPicPr>
          <p:nvPr/>
        </p:nvPicPr>
        <p:blipFill>
          <a:blip r:embed="rId1"/>
          <a:stretch>
            <a:fillRect/>
          </a:stretch>
        </p:blipFill>
        <p:spPr>
          <a:xfrm rot="16200000">
            <a:off x="2678430" y="-1882775"/>
            <a:ext cx="1962150" cy="6858000"/>
          </a:xfrm>
          <a:prstGeom prst="rect">
            <a:avLst/>
          </a:prstGeom>
        </p:spPr>
      </p:pic>
      <p:pic>
        <p:nvPicPr>
          <p:cNvPr id="7" name="Picture 6" descr="Screen Shot 2023-12-10 at 4.48.24 PM"/>
          <p:cNvPicPr>
            <a:picLocks noChangeAspect="1"/>
          </p:cNvPicPr>
          <p:nvPr/>
        </p:nvPicPr>
        <p:blipFill>
          <a:blip r:embed="rId2"/>
          <a:stretch>
            <a:fillRect/>
          </a:stretch>
        </p:blipFill>
        <p:spPr>
          <a:xfrm>
            <a:off x="6999605" y="2040890"/>
            <a:ext cx="4898390" cy="4552315"/>
          </a:xfrm>
          <a:prstGeom prst="rect">
            <a:avLst/>
          </a:prstGeom>
        </p:spPr>
      </p:pic>
      <p:sp>
        <p:nvSpPr>
          <p:cNvPr id="8" name="Text Box 7"/>
          <p:cNvSpPr txBox="1"/>
          <p:nvPr/>
        </p:nvSpPr>
        <p:spPr>
          <a:xfrm>
            <a:off x="1348740" y="1588770"/>
            <a:ext cx="5453380" cy="1198880"/>
          </a:xfrm>
          <a:prstGeom prst="rect">
            <a:avLst/>
          </a:prstGeom>
          <a:noFill/>
        </p:spPr>
        <p:txBody>
          <a:bodyPr wrap="none" rtlCol="0">
            <a:spAutoFit/>
          </a:bodyPr>
          <a:p>
            <a:r>
              <a:rPr lang="zh-CN" altLang="en-US">
                <a:highlight>
                  <a:srgbClr val="FFFF00"/>
                </a:highlight>
              </a:rPr>
              <a:t>相同点：</a:t>
            </a:r>
            <a:r>
              <a:rPr lang="en-US" altLang="zh-CN">
                <a:highlight>
                  <a:srgbClr val="FFFF00"/>
                </a:highlight>
              </a:rPr>
              <a:t>both trna and mrna are single stranded(1’)</a:t>
            </a:r>
            <a:endParaRPr lang="en-US" altLang="zh-CN">
              <a:highlight>
                <a:srgbClr val="FFFF00"/>
              </a:highlight>
            </a:endParaRPr>
          </a:p>
          <a:p>
            <a:r>
              <a:rPr lang="en-US" altLang="zh-CN">
                <a:highlight>
                  <a:srgbClr val="FFFF00"/>
                </a:highlight>
              </a:rPr>
              <a:t>                 both cantain ribose</a:t>
            </a:r>
            <a:r>
              <a:rPr lang="zh-CN" altLang="en-US">
                <a:highlight>
                  <a:srgbClr val="FFFF00"/>
                </a:highlight>
                <a:ea typeface="SimSun" charset="0"/>
              </a:rPr>
              <a:t>（</a:t>
            </a:r>
            <a:r>
              <a:rPr lang="en-US" altLang="zh-CN">
                <a:highlight>
                  <a:srgbClr val="FFFF00"/>
                </a:highlight>
                <a:ea typeface="SimSun" charset="0"/>
              </a:rPr>
              <a:t>1</a:t>
            </a:r>
            <a:r>
              <a:rPr lang="zh-CN" altLang="en-US">
                <a:highlight>
                  <a:srgbClr val="FFFF00"/>
                </a:highlight>
                <a:ea typeface="SimSun" charset="0"/>
              </a:rPr>
              <a:t>’）</a:t>
            </a:r>
            <a:endParaRPr lang="zh-CN" altLang="en-US">
              <a:highlight>
                <a:srgbClr val="FFFF00"/>
              </a:highlight>
              <a:ea typeface="SimSun" charset="0"/>
            </a:endParaRPr>
          </a:p>
          <a:p>
            <a:r>
              <a:rPr lang="zh-CN" altLang="en-US">
                <a:highlight>
                  <a:srgbClr val="FFFF00"/>
                </a:highlight>
              </a:rPr>
              <a:t>不同点：</a:t>
            </a:r>
            <a:r>
              <a:rPr lang="en-US" altLang="zh-CN">
                <a:highlight>
                  <a:srgbClr val="FFFF00"/>
                </a:highlight>
              </a:rPr>
              <a:t>mrna is a straight chain  while trna is folded(1’)</a:t>
            </a:r>
            <a:endParaRPr lang="en-US" altLang="zh-CN">
              <a:highlight>
                <a:srgbClr val="FFFF00"/>
              </a:highlight>
            </a:endParaRPr>
          </a:p>
          <a:p>
            <a:r>
              <a:rPr lang="en-US" altLang="zh-CN">
                <a:highlight>
                  <a:srgbClr val="FFFF00"/>
                </a:highlight>
              </a:rPr>
              <a:t>                  mrna has codons while trna has anticodon(1’) </a:t>
            </a:r>
            <a:endParaRPr lang="en-US" altLang="zh-CN">
              <a:highlight>
                <a:srgbClr val="FFFF00"/>
              </a:highlight>
            </a:endParaRPr>
          </a:p>
        </p:txBody>
      </p:sp>
      <p:pic>
        <p:nvPicPr>
          <p:cNvPr id="3" name="Picture 2" descr="Screen Shot 2023-12-11 at 9.16.35 AM"/>
          <p:cNvPicPr>
            <a:picLocks noChangeAspect="1"/>
          </p:cNvPicPr>
          <p:nvPr/>
        </p:nvPicPr>
        <p:blipFill>
          <a:blip r:embed="rId3"/>
          <a:stretch>
            <a:fillRect/>
          </a:stretch>
        </p:blipFill>
        <p:spPr>
          <a:xfrm>
            <a:off x="8632190" y="153035"/>
            <a:ext cx="3105785" cy="2426970"/>
          </a:xfrm>
          <a:prstGeom prst="rect">
            <a:avLst/>
          </a:prstGeom>
        </p:spPr>
      </p:pic>
      <p:sp>
        <p:nvSpPr>
          <p:cNvPr id="4" name="Text Box 3"/>
          <p:cNvSpPr txBox="1"/>
          <p:nvPr/>
        </p:nvSpPr>
        <p:spPr>
          <a:xfrm>
            <a:off x="786765" y="4879975"/>
            <a:ext cx="4961255" cy="645160"/>
          </a:xfrm>
          <a:prstGeom prst="rect">
            <a:avLst/>
          </a:prstGeom>
          <a:noFill/>
        </p:spPr>
        <p:txBody>
          <a:bodyPr wrap="none" rtlCol="0">
            <a:spAutoFit/>
          </a:bodyPr>
          <a:p>
            <a:r>
              <a:rPr lang="en-US">
                <a:highlight>
                  <a:srgbClr val="FFFF00"/>
                </a:highlight>
              </a:rPr>
              <a:t>R is adenine because it can form 2 hydrogen bonds.</a:t>
            </a:r>
            <a:endParaRPr lang="en-US">
              <a:highlight>
                <a:srgbClr val="FFFF00"/>
              </a:highlight>
            </a:endParaRPr>
          </a:p>
          <a:p>
            <a:r>
              <a:rPr lang="en-US">
                <a:highlight>
                  <a:srgbClr val="FFFF00"/>
                </a:highlight>
              </a:rPr>
              <a:t>R is adenine is double- ringed base.</a:t>
            </a:r>
            <a:endParaRPr lang="en-US">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3744516" y="2330803"/>
            <a:ext cx="5075633" cy="1706880"/>
          </a:xfrm>
          <a:prstGeom prst="rect">
            <a:avLst/>
          </a:prstGeom>
          <a:noFill/>
        </p:spPr>
        <p:txBody>
          <a:bodyPr wrap="square">
            <a:spAutoFit/>
          </a:bodyPr>
          <a:lstStyle/>
          <a:p>
            <a:pPr>
              <a:lnSpc>
                <a:spcPct val="150000"/>
              </a:lnSpc>
            </a:pPr>
            <a:r>
              <a:rPr lang="en-US" altLang="zh-CN" sz="1400"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Mercury is the closest planet to the Sun and the smallest one in te Solar System—it’s only a bit larger than our Moon, The planet’s name has nothing to do with the liquid metal since</a:t>
            </a:r>
            <a:r>
              <a:rPr lang="zh-CN" altLang="en-US" sz="1400"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a:t>
            </a:r>
            <a:r>
              <a:rPr lang="en-US" altLang="zh-CN" sz="1400"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Mercury is the closest planet to the Sun</a:t>
            </a:r>
            <a:endParaRPr lang="en-US" altLang="zh-CN" sz="1400"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endParaRPr>
          </a:p>
        </p:txBody>
      </p:sp>
      <p:pic>
        <p:nvPicPr>
          <p:cNvPr id="6" name="Picture 5" descr="/private/var/folders/0p/wscr40wx2bj2sqk2rpm9f1h80000gp/T/com.kingsoft.wpsoffice.mac/picturecompress_20231210165724/output_1.pngoutput_1"/>
          <p:cNvPicPr>
            <a:picLocks noChangeAspect="1"/>
          </p:cNvPicPr>
          <p:nvPr/>
        </p:nvPicPr>
        <p:blipFill>
          <a:blip r:embed="rId1"/>
          <a:srcRect r="1878" b="82201"/>
          <a:stretch>
            <a:fillRect/>
          </a:stretch>
        </p:blipFill>
        <p:spPr>
          <a:xfrm>
            <a:off x="718820" y="767715"/>
            <a:ext cx="7680325" cy="1993265"/>
          </a:xfrm>
          <a:prstGeom prst="rect">
            <a:avLst/>
          </a:prstGeom>
        </p:spPr>
      </p:pic>
      <p:pic>
        <p:nvPicPr>
          <p:cNvPr id="7" name="Picture 6" descr="/private/var/folders/0p/wscr40wx2bj2sqk2rpm9f1h80000gp/T/com.kingsoft.wpsoffice.mac/picturecompress_20231210165814/output_1.pngoutput_1"/>
          <p:cNvPicPr>
            <a:picLocks noChangeAspect="1"/>
          </p:cNvPicPr>
          <p:nvPr/>
        </p:nvPicPr>
        <p:blipFill>
          <a:blip r:embed="rId1"/>
          <a:srcRect l="5724" t="38611" r="-422" b="3002"/>
          <a:stretch>
            <a:fillRect/>
          </a:stretch>
        </p:blipFill>
        <p:spPr>
          <a:xfrm>
            <a:off x="4665345" y="2485390"/>
            <a:ext cx="7526655" cy="4185920"/>
          </a:xfrm>
          <a:prstGeom prst="rect">
            <a:avLst/>
          </a:prstGeom>
        </p:spPr>
      </p:pic>
      <p:sp>
        <p:nvSpPr>
          <p:cNvPr id="3" name="Text Box 2"/>
          <p:cNvSpPr txBox="1"/>
          <p:nvPr/>
        </p:nvSpPr>
        <p:spPr>
          <a:xfrm>
            <a:off x="4476750" y="1475740"/>
            <a:ext cx="424180" cy="368300"/>
          </a:xfrm>
          <a:prstGeom prst="rect">
            <a:avLst/>
          </a:prstGeom>
          <a:noFill/>
        </p:spPr>
        <p:txBody>
          <a:bodyPr wrap="none" rtlCol="0">
            <a:spAutoFit/>
          </a:bodyPr>
          <a:p>
            <a:r>
              <a:rPr lang="en-US">
                <a:highlight>
                  <a:srgbClr val="FFFF00"/>
                </a:highlight>
              </a:rPr>
              <a:t>Aa</a:t>
            </a:r>
            <a:endParaRPr lang="en-US">
              <a:highlight>
                <a:srgbClr val="FFFF00"/>
              </a:highlight>
            </a:endParaRPr>
          </a:p>
        </p:txBody>
      </p:sp>
      <p:pic>
        <p:nvPicPr>
          <p:cNvPr id="4" name="Picture 3" descr="IMG_50F96FCA4D4C-1"/>
          <p:cNvPicPr>
            <a:picLocks noChangeAspect="1"/>
          </p:cNvPicPr>
          <p:nvPr/>
        </p:nvPicPr>
        <p:blipFill>
          <a:blip r:embed="rId2"/>
          <a:stretch>
            <a:fillRect/>
          </a:stretch>
        </p:blipFill>
        <p:spPr>
          <a:xfrm>
            <a:off x="1285875" y="978535"/>
            <a:ext cx="4778375" cy="5295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12090" y="153035"/>
            <a:ext cx="3737610" cy="521970"/>
          </a:xfrm>
          <a:prstGeom prst="rect">
            <a:avLst/>
          </a:prstGeom>
          <a:noFill/>
        </p:spPr>
        <p:txBody>
          <a:bodyPr wrap="square" rtlCol="0">
            <a:spAutoFit/>
          </a:bodyPr>
          <a:lstStyle/>
          <a:p>
            <a:r>
              <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rPr>
              <a:t>Cell membranes</a:t>
            </a:r>
            <a:endPar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212090" y="655320"/>
            <a:ext cx="5603875" cy="5631180"/>
          </a:xfrm>
          <a:prstGeom prst="rect">
            <a:avLst/>
          </a:prstGeom>
          <a:noFill/>
        </p:spPr>
        <p:txBody>
          <a:bodyPr wrap="square">
            <a:spAutoFit/>
          </a:bodyPr>
          <a:lstStyle/>
          <a:p>
            <a:pPr marL="342900" indent="-342900">
              <a:lnSpc>
                <a:spcPct val="150000"/>
              </a:lnSpc>
              <a:buFont typeface="Arial" panose="020B0604020202020204" pitchFamily="34" charset="0"/>
              <a:buAutoNum type="arabicPeriod"/>
            </a:pPr>
            <a:r>
              <a:rPr sz="1600" b="1" dirty="0">
                <a:latin typeface="汉仪旗黑X1-55W" panose="00020600040101010101" pitchFamily="18" charset="-122"/>
                <a:ea typeface="汉仪旗黑X1-55W" panose="00020600040101010101" pitchFamily="18" charset="-122"/>
                <a:sym typeface="汉仪旗黑X1-55W" panose="00020600040101010101" pitchFamily="18" charset="-122"/>
              </a:rPr>
              <a:t>Fluid mosaic model:</a:t>
            </a:r>
            <a:endParaRPr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a:p>
            <a:pPr>
              <a:lnSpc>
                <a:spcPct val="150000"/>
              </a:lnSpc>
            </a:pPr>
            <a:r>
              <a:rPr sz="1600" b="1" dirty="0">
                <a:latin typeface="汉仪旗黑X1-55W" panose="00020600040101010101" pitchFamily="18" charset="-122"/>
                <a:ea typeface="汉仪旗黑X1-55W" panose="00020600040101010101" pitchFamily="18" charset="-122"/>
                <a:sym typeface="汉仪旗黑X1-55W" panose="00020600040101010101" pitchFamily="18" charset="-122"/>
              </a:rPr>
              <a:t>fl</a:t>
            </a:r>
            <a:r>
              <a:rPr lang="en-US" sz="1600" b="1" dirty="0">
                <a:latin typeface="汉仪旗黑X1-55W" panose="00020600040101010101" pitchFamily="18" charset="-122"/>
                <a:ea typeface="汉仪旗黑X1-55W" panose="00020600040101010101" pitchFamily="18" charset="-122"/>
                <a:sym typeface="汉仪旗黑X1-55W" panose="00020600040101010101" pitchFamily="18" charset="-122"/>
              </a:rPr>
              <a:t>uid</a:t>
            </a:r>
            <a:r>
              <a:rPr sz="1600" b="1" dirty="0">
                <a:latin typeface="汉仪旗黑X1-55W" panose="00020600040101010101" pitchFamily="18" charset="-122"/>
                <a:ea typeface="汉仪旗黑X1-55W" panose="00020600040101010101" pitchFamily="18" charset="-122"/>
                <a:sym typeface="汉仪旗黑X1-55W" panose="00020600040101010101" pitchFamily="18" charset="-122"/>
              </a:rPr>
              <a:t> </a:t>
            </a:r>
            <a:r>
              <a:rPr 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a:t>
            </a:r>
            <a:r>
              <a:rPr sz="1600" b="1" dirty="0">
                <a:latin typeface="汉仪旗黑X1-55W" panose="00020600040101010101" pitchFamily="18" charset="-122"/>
                <a:ea typeface="汉仪旗黑X1-55W" panose="00020600040101010101" pitchFamily="18" charset="-122"/>
                <a:sym typeface="汉仪旗黑X1-55W" panose="00020600040101010101" pitchFamily="18" charset="-122"/>
              </a:rPr>
              <a:t>individual phospholipid and protein molecules move</a:t>
            </a:r>
            <a:r>
              <a:rPr lang="en-US" sz="1600" b="1" dirty="0">
                <a:latin typeface="汉仪旗黑X1-55W" panose="00020600040101010101" pitchFamily="18" charset="-122"/>
                <a:ea typeface="汉仪旗黑X1-55W" panose="00020600040101010101" pitchFamily="18" charset="-122"/>
                <a:sym typeface="汉仪旗黑X1-55W" panose="00020600040101010101" pitchFamily="18" charset="-122"/>
              </a:rPr>
              <a:t> </a:t>
            </a:r>
            <a:r>
              <a:rPr sz="1600" b="1" dirty="0">
                <a:latin typeface="汉仪旗黑X1-55W" panose="00020600040101010101" pitchFamily="18" charset="-122"/>
                <a:ea typeface="汉仪旗黑X1-55W" panose="00020600040101010101" pitchFamily="18" charset="-122"/>
                <a:sym typeface="汉仪旗黑X1-55W" panose="00020600040101010101" pitchFamily="18" charset="-122"/>
              </a:rPr>
              <a:t>around within their monolayer. </a:t>
            </a:r>
            <a:endParaRPr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a:p>
            <a:pPr>
              <a:lnSpc>
                <a:spcPct val="150000"/>
              </a:lnSpc>
            </a:pPr>
            <a:r>
              <a:rPr sz="1600" b="1" dirty="0">
                <a:latin typeface="汉仪旗黑X1-55W" panose="00020600040101010101" pitchFamily="18" charset="-122"/>
                <a:ea typeface="汉仪旗黑X1-55W" panose="00020600040101010101" pitchFamily="18" charset="-122"/>
                <a:sym typeface="汉仪旗黑X1-55W" panose="00020600040101010101" pitchFamily="18" charset="-122"/>
              </a:rPr>
              <a:t>mosaic</a:t>
            </a:r>
            <a:r>
              <a:rPr lang="en-US" sz="1600" b="1" dirty="0">
                <a:latin typeface="汉仪旗黑X1-55W" panose="00020600040101010101" pitchFamily="18" charset="-122"/>
                <a:ea typeface="汉仪旗黑X1-55W" panose="00020600040101010101" pitchFamily="18" charset="-122"/>
                <a:sym typeface="汉仪旗黑X1-55W" panose="00020600040101010101" pitchFamily="18" charset="-122"/>
              </a:rPr>
              <a:t> </a:t>
            </a:r>
            <a:r>
              <a:rPr 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a:t>
            </a:r>
            <a:r>
              <a:rPr sz="1600" b="1" dirty="0">
                <a:latin typeface="汉仪旗黑X1-55W" panose="00020600040101010101" pitchFamily="18" charset="-122"/>
                <a:ea typeface="汉仪旗黑X1-55W" panose="00020600040101010101" pitchFamily="18" charset="-122"/>
                <a:sym typeface="汉仪旗黑X1-55W" panose="00020600040101010101" pitchFamily="18" charset="-122"/>
              </a:rPr>
              <a:t>describes the pattern produced by scattered protein</a:t>
            </a:r>
            <a:r>
              <a:rPr lang="en-US" sz="1600" b="1" dirty="0">
                <a:latin typeface="汉仪旗黑X1-55W" panose="00020600040101010101" pitchFamily="18" charset="-122"/>
                <a:ea typeface="汉仪旗黑X1-55W" panose="00020600040101010101" pitchFamily="18" charset="-122"/>
                <a:sym typeface="汉仪旗黑X1-55W" panose="00020600040101010101" pitchFamily="18" charset="-122"/>
              </a:rPr>
              <a:t> </a:t>
            </a:r>
            <a:r>
              <a:rPr sz="1600" b="1" dirty="0">
                <a:latin typeface="汉仪旗黑X1-55W" panose="00020600040101010101" pitchFamily="18" charset="-122"/>
                <a:ea typeface="汉仪旗黑X1-55W" panose="00020600040101010101" pitchFamily="18" charset="-122"/>
                <a:sym typeface="汉仪旗黑X1-55W" panose="00020600040101010101" pitchFamily="18" charset="-122"/>
              </a:rPr>
              <a:t>molecules when the surface of the membrane is viewed</a:t>
            </a:r>
            <a:r>
              <a:rPr lang="en-US" sz="1600" b="1" dirty="0">
                <a:latin typeface="汉仪旗黑X1-55W" panose="00020600040101010101" pitchFamily="18" charset="-122"/>
                <a:ea typeface="汉仪旗黑X1-55W" panose="00020600040101010101" pitchFamily="18" charset="-122"/>
                <a:sym typeface="汉仪旗黑X1-55W" panose="00020600040101010101" pitchFamily="18" charset="-122"/>
              </a:rPr>
              <a:t> </a:t>
            </a:r>
            <a:r>
              <a:rPr sz="1600" b="1" dirty="0">
                <a:latin typeface="汉仪旗黑X1-55W" panose="00020600040101010101" pitchFamily="18" charset="-122"/>
                <a:ea typeface="汉仪旗黑X1-55W" panose="00020600040101010101" pitchFamily="18" charset="-122"/>
                <a:sym typeface="汉仪旗黑X1-55W" panose="00020600040101010101" pitchFamily="18" charset="-122"/>
              </a:rPr>
              <a:t>from above.</a:t>
            </a:r>
            <a:endParaRPr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a:p>
            <a:pPr indent="0">
              <a:lnSpc>
                <a:spcPct val="150000"/>
              </a:lnSpc>
              <a:buFont typeface="+mj-lt"/>
              <a:buNone/>
            </a:pPr>
            <a:r>
              <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2. phospholipid: </a:t>
            </a:r>
            <a:r>
              <a:rPr lang="zh-CN" altLang="en-US" sz="1600" b="1" dirty="0">
                <a:latin typeface="汉仪旗黑X1-55W" panose="00020600040101010101" pitchFamily="18" charset="-122"/>
                <a:ea typeface="汉仪旗黑X1-55W" panose="00020600040101010101" pitchFamily="18" charset="-122"/>
                <a:sym typeface="汉仪旗黑X1-55W" panose="00020600040101010101" pitchFamily="18" charset="-122"/>
              </a:rPr>
              <a:t>➡︎</a:t>
            </a:r>
            <a:r>
              <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hydrophobic tails</a:t>
            </a:r>
            <a:r>
              <a:rPr lang="zh-CN" altLang="en-US" sz="1600" b="1" dirty="0">
                <a:latin typeface="汉仪旗黑X1-55W" panose="00020600040101010101" pitchFamily="18" charset="-122"/>
                <a:ea typeface="汉仪旗黑X1-55W" panose="00020600040101010101" pitchFamily="18" charset="-122"/>
                <a:sym typeface="汉仪旗黑X1-55W" panose="00020600040101010101" pitchFamily="18" charset="-122"/>
              </a:rPr>
              <a:t>：</a:t>
            </a:r>
            <a:r>
              <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2 fatty acid chains</a:t>
            </a:r>
            <a:endPar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a:p>
            <a:pPr indent="0">
              <a:lnSpc>
                <a:spcPct val="150000"/>
              </a:lnSpc>
              <a:buFont typeface="+mj-lt"/>
              <a:buNone/>
            </a:pPr>
            <a:r>
              <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                 ➡︎hydrophilic heads: phosphate</a:t>
            </a:r>
            <a:endPar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a:p>
            <a:pPr indent="0">
              <a:lnSpc>
                <a:spcPct val="150000"/>
              </a:lnSpc>
              <a:buFont typeface="+mj-lt"/>
              <a:buNone/>
            </a:pPr>
            <a:r>
              <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group and glycerol </a:t>
            </a:r>
            <a:endPar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a:p>
            <a:pPr indent="0">
              <a:lnSpc>
                <a:spcPct val="150000"/>
              </a:lnSpc>
              <a:buFont typeface="+mj-lt"/>
              <a:buNone/>
            </a:pPr>
            <a:r>
              <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3. phospholipid bilayer: basic structure of membrane </a:t>
            </a:r>
            <a:endPar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a:p>
            <a:pPr indent="0">
              <a:lnSpc>
                <a:spcPct val="150000"/>
              </a:lnSpc>
              <a:buFont typeface="+mj-lt"/>
              <a:buNone/>
            </a:pPr>
            <a:r>
              <a:rPr lang="zh-CN" altLang="en-US" sz="1600" b="1" dirty="0">
                <a:latin typeface="汉仪旗黑X1-55W" panose="00020600040101010101" pitchFamily="18" charset="-122"/>
                <a:ea typeface="汉仪旗黑X1-55W" panose="00020600040101010101" pitchFamily="18" charset="-122"/>
                <a:sym typeface="汉仪旗黑X1-55W" panose="00020600040101010101" pitchFamily="18" charset="-122"/>
              </a:rPr>
              <a:t>特点：</a:t>
            </a:r>
            <a:r>
              <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partially permeable, </a:t>
            </a:r>
            <a:r>
              <a:rPr lang="zh-CN" altLang="en-US" sz="1600" b="1" dirty="0">
                <a:latin typeface="汉仪旗黑X1-55W" panose="00020600040101010101" pitchFamily="18" charset="-122"/>
                <a:ea typeface="汉仪旗黑X1-55W" panose="00020600040101010101" pitchFamily="18" charset="-122"/>
                <a:sym typeface="汉仪旗黑X1-55W" panose="00020600040101010101" pitchFamily="18" charset="-122"/>
              </a:rPr>
              <a:t>有极性的分子无法通过（可溶于水的物质也不行）</a:t>
            </a:r>
            <a:endParaRPr lang="zh-CN" altLang="en-US"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a:p>
            <a:pPr indent="0">
              <a:lnSpc>
                <a:spcPct val="150000"/>
              </a:lnSpc>
              <a:buFont typeface="+mj-lt"/>
              <a:buNone/>
            </a:pPr>
            <a:r>
              <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rPr>
              <a:t>4. micelle</a:t>
            </a:r>
            <a:endPar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a:p>
            <a:pPr indent="0">
              <a:lnSpc>
                <a:spcPct val="150000"/>
              </a:lnSpc>
              <a:buFont typeface="+mj-lt"/>
              <a:buNone/>
            </a:pPr>
            <a:endParaRPr lang="en-US" altLang="zh-CN" sz="1600" b="1" dirty="0">
              <a:latin typeface="汉仪旗黑X1-55W" panose="00020600040101010101" pitchFamily="18" charset="-122"/>
              <a:ea typeface="汉仪旗黑X1-55W" panose="00020600040101010101" pitchFamily="18" charset="-122"/>
              <a:sym typeface="汉仪旗黑X1-55W" panose="00020600040101010101" pitchFamily="18" charset="-122"/>
            </a:endParaRPr>
          </a:p>
        </p:txBody>
      </p:sp>
      <p:sp>
        <p:nvSpPr>
          <p:cNvPr id="5" name="矩形: 圆角 4"/>
          <p:cNvSpPr/>
          <p:nvPr/>
        </p:nvSpPr>
        <p:spPr>
          <a:xfrm>
            <a:off x="5886450" y="2794635"/>
            <a:ext cx="5895340" cy="3206115"/>
          </a:xfrm>
          <a:prstGeom prst="roundRect">
            <a:avLst>
              <a:gd name="adj" fmla="val 7963"/>
            </a:avLst>
          </a:prstGeom>
          <a:solidFill>
            <a:srgbClr val="00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6250986" y="2735906"/>
            <a:ext cx="5166271" cy="3322955"/>
          </a:xfrm>
          <a:prstGeom prst="rect">
            <a:avLst/>
          </a:prstGeom>
          <a:noFill/>
        </p:spPr>
        <p:txBody>
          <a:bodyPr wrap="square">
            <a:spAutoFit/>
          </a:bodyPr>
          <a:lstStyle/>
          <a:p>
            <a:pPr algn="ctr">
              <a:lnSpc>
                <a:spcPct val="150000"/>
              </a:lnSpc>
            </a:pPr>
            <a:r>
              <a:rPr lang="en-US" altLang="zh-CN"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Fluidity</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的影响因素：</a:t>
            </a:r>
            <a:endPar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endParaRPr>
          </a:p>
          <a:p>
            <a:pPr algn="l">
              <a:lnSpc>
                <a:spcPct val="150000"/>
              </a:lnSpc>
            </a:pPr>
            <a:r>
              <a:rPr lang="en-US" altLang="zh-CN"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1.more unsturated, more fluid</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（越不饱和，流动性越强）</a:t>
            </a:r>
            <a:r>
              <a:rPr lang="en-US" altLang="zh-CN"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because unsaturated tails are bent </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a:t>
            </a:r>
            <a:r>
              <a:rPr lang="en-US" altLang="zh-CN"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fit together more loosely(</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不饱和的脂肪酸链被弯曲，结合越松散，流动性</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增强）</a:t>
            </a:r>
            <a:endPar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endParaRPr>
          </a:p>
          <a:p>
            <a:pPr algn="l">
              <a:lnSpc>
                <a:spcPct val="150000"/>
              </a:lnSpc>
            </a:pPr>
            <a:r>
              <a:rPr lang="en-US" altLang="zh-CN"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2.longer the tails, less fluid(tails</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越长，越容易缠在一起，流动性</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降低）</a:t>
            </a:r>
            <a:endPar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endParaRPr>
          </a:p>
          <a:p>
            <a:pPr algn="l">
              <a:lnSpc>
                <a:spcPct val="150000"/>
              </a:lnSpc>
            </a:pPr>
            <a:r>
              <a:rPr lang="en-US" altLang="zh-CN"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3.cholesterol </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会降低</a:t>
            </a:r>
            <a:r>
              <a:rPr lang="en-US" altLang="zh-CN"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 fluidity</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a:t>
            </a:r>
            <a:r>
              <a:rPr lang="en-US" altLang="zh-CN"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 </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会和磷脂分子结合，阻碍热运动，</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降低通透性）</a:t>
            </a:r>
            <a:endPar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endParaRPr>
          </a:p>
          <a:p>
            <a:pPr algn="l">
              <a:lnSpc>
                <a:spcPct val="150000"/>
              </a:lnSpc>
            </a:pPr>
            <a:r>
              <a:rPr lang="en-US" altLang="zh-CN"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4.temperature</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：温度越高，得到动能，分子运动速率越快，流动性</a:t>
            </a:r>
            <a:r>
              <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越强</a:t>
            </a:r>
            <a:endParaRPr lang="zh-CN" altLang="en-US" sz="1400" b="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endParaRPr>
          </a:p>
        </p:txBody>
      </p:sp>
      <p:pic>
        <p:nvPicPr>
          <p:cNvPr id="4" name="Picture 3"/>
          <p:cNvPicPr>
            <a:picLocks noChangeAspect="1"/>
          </p:cNvPicPr>
          <p:nvPr/>
        </p:nvPicPr>
        <p:blipFill>
          <a:blip r:embed="rId1"/>
          <a:stretch>
            <a:fillRect/>
          </a:stretch>
        </p:blipFill>
        <p:spPr>
          <a:xfrm>
            <a:off x="5687060" y="675005"/>
            <a:ext cx="4068445" cy="1980565"/>
          </a:xfrm>
          <a:prstGeom prst="rect">
            <a:avLst/>
          </a:prstGeom>
        </p:spPr>
      </p:pic>
      <p:pic>
        <p:nvPicPr>
          <p:cNvPr id="7" name="Picture 6"/>
          <p:cNvPicPr>
            <a:picLocks noChangeAspect="1"/>
          </p:cNvPicPr>
          <p:nvPr/>
        </p:nvPicPr>
        <p:blipFill>
          <a:blip r:embed="rId2"/>
          <a:stretch>
            <a:fillRect/>
          </a:stretch>
        </p:blipFill>
        <p:spPr>
          <a:xfrm>
            <a:off x="9853295" y="319405"/>
            <a:ext cx="1928495" cy="20720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12090" y="153035"/>
            <a:ext cx="3737610" cy="583565"/>
          </a:xfrm>
          <a:prstGeom prst="rect">
            <a:avLst/>
          </a:prstGeom>
          <a:noFill/>
        </p:spPr>
        <p:txBody>
          <a:bodyPr wrap="square" rtlCol="0">
            <a:spAutoFit/>
          </a:bodyPr>
          <a:lstStyle/>
          <a:p>
            <a:r>
              <a:rPr lang="en-US" altLang="zh-CN" sz="3200" b="1" dirty="0">
                <a:latin typeface="汉仪旗黑X1-75W" panose="00020600040101010101" pitchFamily="18" charset="-122"/>
                <a:ea typeface="汉仪旗黑X1-75W" panose="00020600040101010101" pitchFamily="18" charset="-122"/>
                <a:sym typeface="汉仪旗黑X1-75W" panose="00020600040101010101" pitchFamily="18" charset="-122"/>
              </a:rPr>
              <a:t>transport</a:t>
            </a:r>
            <a:endParaRPr lang="en-US" altLang="zh-CN" sz="3200" b="1"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矩形: 圆角 4"/>
          <p:cNvSpPr/>
          <p:nvPr/>
        </p:nvSpPr>
        <p:spPr>
          <a:xfrm>
            <a:off x="5886450" y="2794635"/>
            <a:ext cx="5895340" cy="3206115"/>
          </a:xfrm>
          <a:prstGeom prst="roundRect">
            <a:avLst>
              <a:gd name="adj" fmla="val 7963"/>
            </a:avLst>
          </a:prstGeom>
          <a:solidFill>
            <a:srgbClr val="00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 Box 7"/>
          <p:cNvSpPr txBox="1"/>
          <p:nvPr/>
        </p:nvSpPr>
        <p:spPr>
          <a:xfrm>
            <a:off x="212090" y="863600"/>
            <a:ext cx="6587490" cy="5631180"/>
          </a:xfrm>
          <a:prstGeom prst="rect">
            <a:avLst/>
          </a:prstGeom>
          <a:noFill/>
        </p:spPr>
        <p:txBody>
          <a:bodyPr wrap="square" rtlCol="0">
            <a:spAutoFit/>
          </a:bodyPr>
          <a:p>
            <a:pPr algn="l"/>
            <a:r>
              <a:rPr lang="en-US"/>
              <a:t>1. passive transport </a:t>
            </a:r>
            <a:r>
              <a:rPr lang="zh-CN" altLang="en-US"/>
              <a:t>包含：</a:t>
            </a:r>
            <a:r>
              <a:rPr lang="en-US" altLang="zh-CN"/>
              <a:t>diffusion</a:t>
            </a:r>
            <a:r>
              <a:rPr lang="zh-CN" altLang="en-US"/>
              <a:t>和</a:t>
            </a:r>
            <a:r>
              <a:rPr lang="en-US" altLang="zh-CN"/>
              <a:t>facilitate </a:t>
            </a:r>
            <a:r>
              <a:rPr lang="en-US" altLang="zh-CN"/>
              <a:t>diffusion</a:t>
            </a:r>
            <a:endParaRPr lang="en-US" altLang="zh-CN"/>
          </a:p>
          <a:p>
            <a:pPr marL="285750" indent="-285750" algn="l">
              <a:buFont typeface="Arial" panose="020B0604020202020204" pitchFamily="34" charset="0"/>
              <a:buChar char="•"/>
            </a:pPr>
            <a:r>
              <a:rPr lang="en-US" altLang="zh-CN"/>
              <a:t>Diff usion</a:t>
            </a:r>
            <a:r>
              <a:rPr lang="zh-CN" altLang="en-US"/>
              <a:t>特点</a:t>
            </a:r>
            <a:r>
              <a:rPr lang="en-US" altLang="zh-CN"/>
              <a:t>: from a region of </a:t>
            </a:r>
            <a:r>
              <a:rPr lang="en-US" altLang="zh-CN">
                <a:solidFill>
                  <a:srgbClr val="FF0000"/>
                </a:solidFill>
                <a:highlight>
                  <a:srgbClr val="FFFF00"/>
                </a:highlight>
              </a:rPr>
              <a:t>high concentration to a region of</a:t>
            </a:r>
            <a:endParaRPr lang="en-US" altLang="zh-CN">
              <a:solidFill>
                <a:srgbClr val="FF0000"/>
              </a:solidFill>
              <a:highlight>
                <a:srgbClr val="FFFF00"/>
              </a:highlight>
            </a:endParaRPr>
          </a:p>
          <a:p>
            <a:pPr algn="l"/>
            <a:r>
              <a:rPr lang="en-US" altLang="zh-CN">
                <a:solidFill>
                  <a:srgbClr val="FF0000"/>
                </a:solidFill>
                <a:highlight>
                  <a:srgbClr val="FFFF00"/>
                </a:highlight>
              </a:rPr>
              <a:t>low concentration</a:t>
            </a:r>
            <a:r>
              <a:rPr lang="en-US" altLang="zh-CN"/>
              <a:t>, down </a:t>
            </a:r>
            <a:r>
              <a:rPr lang="en-US" altLang="zh-CN">
                <a:solidFill>
                  <a:srgbClr val="FF0000"/>
                </a:solidFill>
                <a:highlight>
                  <a:srgbClr val="FFFF00"/>
                </a:highlight>
              </a:rPr>
              <a:t>the concentration gradient</a:t>
            </a:r>
            <a:endParaRPr lang="en-US" altLang="zh-CN">
              <a:solidFill>
                <a:srgbClr val="FF0000"/>
              </a:solidFill>
              <a:highlight>
                <a:srgbClr val="FFFF00"/>
              </a:highlight>
            </a:endParaRPr>
          </a:p>
          <a:p>
            <a:pPr marL="285750" indent="-285750" algn="l">
              <a:buFont typeface="Arial" panose="020B0604020202020204" pitchFamily="34" charset="0"/>
              <a:buChar char="•"/>
            </a:pPr>
            <a:r>
              <a:rPr lang="en-US" altLang="zh-CN"/>
              <a:t>Facilitated diff usion: 1. down the concentration gradient</a:t>
            </a:r>
            <a:endParaRPr lang="en-US" altLang="zh-CN"/>
          </a:p>
          <a:p>
            <a:pPr indent="0" algn="l">
              <a:buFont typeface="Arial" panose="020B0604020202020204" pitchFamily="34" charset="0"/>
              <a:buNone/>
            </a:pPr>
            <a:r>
              <a:rPr lang="en-US" altLang="zh-CN"/>
              <a:t>                                             2. Molecules go through </a:t>
            </a:r>
            <a:endParaRPr lang="en-US" altLang="zh-CN"/>
          </a:p>
          <a:p>
            <a:pPr indent="0" algn="l">
              <a:buFont typeface="Arial" panose="020B0604020202020204" pitchFamily="34" charset="0"/>
              <a:buNone/>
            </a:pPr>
            <a:r>
              <a:rPr lang="en-US" altLang="zh-CN"/>
              <a:t>                                   </a:t>
            </a:r>
            <a:r>
              <a:rPr lang="en-US" altLang="zh-CN">
                <a:solidFill>
                  <a:srgbClr val="FF0000"/>
                </a:solidFill>
                <a:highlight>
                  <a:srgbClr val="FFFF00"/>
                </a:highlight>
              </a:rPr>
              <a:t>channel proteins or carrier proteins</a:t>
            </a:r>
            <a:endParaRPr lang="en-US" altLang="zh-CN"/>
          </a:p>
          <a:p>
            <a:pPr indent="0" algn="l">
              <a:buFont typeface="Arial" panose="020B0604020202020204" pitchFamily="34" charset="0"/>
              <a:buNone/>
            </a:pPr>
            <a:r>
              <a:rPr lang="en-US" altLang="zh-CN"/>
              <a:t>This allows for the passage of </a:t>
            </a:r>
            <a:endParaRPr lang="en-US" altLang="zh-CN"/>
          </a:p>
          <a:p>
            <a:pPr indent="0" algn="l">
              <a:buFont typeface="Arial" panose="020B0604020202020204" pitchFamily="34" charset="0"/>
              <a:buNone/>
            </a:pPr>
            <a:r>
              <a:rPr lang="en-US" altLang="zh-CN">
                <a:highlight>
                  <a:srgbClr val="FFFF00"/>
                </a:highlight>
              </a:rPr>
              <a:t>large polar ions and molecules e.g.</a:t>
            </a:r>
            <a:endParaRPr lang="en-US" altLang="zh-CN">
              <a:highlight>
                <a:srgbClr val="FFFF00"/>
              </a:highlight>
            </a:endParaRPr>
          </a:p>
          <a:p>
            <a:pPr algn="l"/>
            <a:r>
              <a:rPr lang="en-US" altLang="zh-CN">
                <a:highlight>
                  <a:srgbClr val="FFFF00"/>
                </a:highlight>
              </a:rPr>
              <a:t>glucose, amino acids, Na+</a:t>
            </a:r>
            <a:endParaRPr lang="en-US" altLang="zh-CN"/>
          </a:p>
          <a:p>
            <a:pPr algn="l"/>
            <a:r>
              <a:rPr lang="en-US" altLang="zh-CN">
                <a:solidFill>
                  <a:srgbClr val="FF0000"/>
                </a:solidFill>
                <a:highlight>
                  <a:srgbClr val="FFFF00"/>
                </a:highlight>
              </a:rPr>
              <a:t>*no ATP energy required for any passive transport</a:t>
            </a:r>
            <a:endParaRPr lang="en-US" altLang="zh-CN">
              <a:solidFill>
                <a:srgbClr val="FF0000"/>
              </a:solidFill>
              <a:highlight>
                <a:srgbClr val="FFFF00"/>
              </a:highlight>
            </a:endParaRPr>
          </a:p>
          <a:p>
            <a:pPr algn="l"/>
            <a:endParaRPr lang="en-US" altLang="zh-CN">
              <a:solidFill>
                <a:srgbClr val="FF0000"/>
              </a:solidFill>
              <a:highlight>
                <a:srgbClr val="FFFF00"/>
              </a:highlight>
            </a:endParaRPr>
          </a:p>
          <a:p>
            <a:pPr algn="l"/>
            <a:r>
              <a:rPr lang="en-US" altLang="zh-CN">
                <a:solidFill>
                  <a:schemeClr val="tx1"/>
                </a:solidFill>
              </a:rPr>
              <a:t>2.active transport: channel proteins(carrier proteins),</a:t>
            </a:r>
            <a:endParaRPr lang="en-US" altLang="zh-CN">
              <a:solidFill>
                <a:schemeClr val="tx1"/>
              </a:solidFill>
            </a:endParaRPr>
          </a:p>
          <a:p>
            <a:pPr algn="l"/>
            <a:r>
              <a:rPr lang="en-US" altLang="zh-CN">
                <a:solidFill>
                  <a:schemeClr val="tx1"/>
                </a:solidFill>
              </a:rPr>
              <a:t>against concentration gradient, use ATP energy</a:t>
            </a:r>
            <a:endParaRPr lang="en-US" altLang="zh-CN">
              <a:solidFill>
                <a:schemeClr val="tx1"/>
              </a:solidFill>
            </a:endParaRPr>
          </a:p>
          <a:p>
            <a:pPr algn="l"/>
            <a:endParaRPr lang="en-US" altLang="zh-CN">
              <a:solidFill>
                <a:schemeClr val="tx1"/>
              </a:solidFill>
            </a:endParaRPr>
          </a:p>
          <a:p>
            <a:pPr algn="l"/>
            <a:r>
              <a:rPr lang="en-US" altLang="zh-CN">
                <a:solidFill>
                  <a:schemeClr val="tx1"/>
                </a:solidFill>
              </a:rPr>
              <a:t>3.cytosis: * exocytosis</a:t>
            </a:r>
            <a:r>
              <a:rPr lang="zh-CN" altLang="en-US">
                <a:solidFill>
                  <a:schemeClr val="tx1"/>
                </a:solidFill>
                <a:ea typeface="SimSun" charset="0"/>
              </a:rPr>
              <a:t>：物质运输从内到外，借助</a:t>
            </a:r>
            <a:r>
              <a:rPr lang="en-US" altLang="zh-CN">
                <a:solidFill>
                  <a:schemeClr val="tx1"/>
                </a:solidFill>
                <a:ea typeface="SimSun" charset="0"/>
              </a:rPr>
              <a:t>vesicles</a:t>
            </a:r>
            <a:endParaRPr lang="en-US" altLang="zh-CN">
              <a:solidFill>
                <a:schemeClr val="tx1"/>
              </a:solidFill>
              <a:ea typeface="SimSun" charset="0"/>
            </a:endParaRPr>
          </a:p>
          <a:p>
            <a:pPr algn="l"/>
            <a:r>
              <a:rPr lang="en-US" altLang="zh-CN">
                <a:solidFill>
                  <a:schemeClr val="tx1"/>
                </a:solidFill>
                <a:ea typeface="SimSun" charset="0"/>
              </a:rPr>
              <a:t>                 * endocytosis</a:t>
            </a:r>
            <a:r>
              <a:rPr lang="zh-CN" altLang="en-US">
                <a:solidFill>
                  <a:schemeClr val="tx1"/>
                </a:solidFill>
                <a:ea typeface="SimSun" charset="0"/>
              </a:rPr>
              <a:t>：物质运输从外到内，借助</a:t>
            </a:r>
            <a:r>
              <a:rPr lang="en-US" altLang="zh-CN">
                <a:solidFill>
                  <a:schemeClr val="tx1"/>
                </a:solidFill>
                <a:ea typeface="SimSun" charset="0"/>
              </a:rPr>
              <a:t>vesicles</a:t>
            </a:r>
            <a:endParaRPr lang="en-US" altLang="zh-CN">
              <a:solidFill>
                <a:schemeClr val="tx1"/>
              </a:solidFill>
              <a:ea typeface="SimSun" charset="0"/>
            </a:endParaRPr>
          </a:p>
          <a:p>
            <a:pPr algn="l"/>
            <a:r>
              <a:rPr lang="en-US" altLang="zh-CN">
                <a:solidFill>
                  <a:schemeClr val="tx1"/>
                </a:solidFill>
                <a:ea typeface="SimSun" charset="0"/>
              </a:rPr>
              <a:t>4.osmosis</a:t>
            </a:r>
            <a:r>
              <a:rPr lang="zh-CN" altLang="en-US">
                <a:solidFill>
                  <a:schemeClr val="tx1"/>
                </a:solidFill>
                <a:ea typeface="SimSun" charset="0"/>
              </a:rPr>
              <a:t>（</a:t>
            </a:r>
            <a:r>
              <a:rPr lang="en-US" altLang="zh-CN">
                <a:solidFill>
                  <a:schemeClr val="tx1"/>
                </a:solidFill>
                <a:ea typeface="SimSun" charset="0"/>
              </a:rPr>
              <a:t>special case of diffusion ,</a:t>
            </a:r>
            <a:r>
              <a:rPr lang="zh-CN" altLang="en-US">
                <a:solidFill>
                  <a:schemeClr val="tx1"/>
                </a:solidFill>
                <a:ea typeface="SimSun" charset="0"/>
              </a:rPr>
              <a:t>针对水分子）</a:t>
            </a:r>
            <a:endParaRPr lang="zh-CN" altLang="en-US">
              <a:solidFill>
                <a:schemeClr val="tx1"/>
              </a:solidFill>
              <a:ea typeface="SimSun" charset="0"/>
            </a:endParaRPr>
          </a:p>
          <a:p>
            <a:pPr algn="l"/>
            <a:r>
              <a:rPr lang="zh-CN" altLang="en-US">
                <a:solidFill>
                  <a:schemeClr val="tx1"/>
                </a:solidFill>
              </a:rPr>
              <a:t>运输</a:t>
            </a:r>
            <a:r>
              <a:rPr lang="en-US" altLang="zh-CN">
                <a:solidFill>
                  <a:schemeClr val="tx1"/>
                </a:solidFill>
              </a:rPr>
              <a:t>from </a:t>
            </a:r>
            <a:r>
              <a:rPr lang="en-US" altLang="zh-CN">
                <a:solidFill>
                  <a:schemeClr val="tx1"/>
                </a:solidFill>
              </a:rPr>
              <a:t>high water potential to low water potential</a:t>
            </a:r>
            <a:endParaRPr lang="en-US" altLang="zh-CN">
              <a:solidFill>
                <a:schemeClr val="tx1"/>
              </a:solidFill>
            </a:endParaRPr>
          </a:p>
          <a:p>
            <a:pPr algn="l"/>
            <a:endParaRPr lang="en-US" altLang="zh-CN">
              <a:solidFill>
                <a:schemeClr val="tx1"/>
              </a:solidFill>
            </a:endParaRPr>
          </a:p>
          <a:p>
            <a:pPr algn="l"/>
            <a:endParaRPr lang="en-US" altLang="zh-CN">
              <a:solidFill>
                <a:schemeClr val="tx1"/>
              </a:solidFill>
            </a:endParaRPr>
          </a:p>
        </p:txBody>
      </p:sp>
      <p:pic>
        <p:nvPicPr>
          <p:cNvPr id="9" name="Picture 8"/>
          <p:cNvPicPr>
            <a:picLocks noChangeAspect="1"/>
          </p:cNvPicPr>
          <p:nvPr/>
        </p:nvPicPr>
        <p:blipFill>
          <a:blip r:embed="rId1"/>
          <a:stretch>
            <a:fillRect/>
          </a:stretch>
        </p:blipFill>
        <p:spPr>
          <a:xfrm>
            <a:off x="7169785" y="153035"/>
            <a:ext cx="4003675" cy="2612390"/>
          </a:xfrm>
          <a:prstGeom prst="rect">
            <a:avLst/>
          </a:prstGeom>
        </p:spPr>
      </p:pic>
      <p:pic>
        <p:nvPicPr>
          <p:cNvPr id="10" name="Picture 9"/>
          <p:cNvPicPr>
            <a:picLocks noChangeAspect="1"/>
          </p:cNvPicPr>
          <p:nvPr/>
        </p:nvPicPr>
        <p:blipFill>
          <a:blip r:embed="rId2"/>
          <a:stretch>
            <a:fillRect/>
          </a:stretch>
        </p:blipFill>
        <p:spPr>
          <a:xfrm>
            <a:off x="6433820" y="3068320"/>
            <a:ext cx="4800600" cy="26587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12090" y="153035"/>
            <a:ext cx="4370705" cy="521970"/>
          </a:xfrm>
          <a:prstGeom prst="rect">
            <a:avLst/>
          </a:prstGeom>
          <a:noFill/>
        </p:spPr>
        <p:txBody>
          <a:bodyPr wrap="square" rtlCol="0">
            <a:spAutoFit/>
          </a:bodyPr>
          <a:lstStyle/>
          <a:p>
            <a:r>
              <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rPr>
              <a:t> Gas exchange system </a:t>
            </a:r>
            <a:endPar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矩形: 圆角 4"/>
          <p:cNvSpPr/>
          <p:nvPr/>
        </p:nvSpPr>
        <p:spPr>
          <a:xfrm>
            <a:off x="7411085" y="4617085"/>
            <a:ext cx="4370705" cy="1383665"/>
          </a:xfrm>
          <a:prstGeom prst="roundRect">
            <a:avLst>
              <a:gd name="adj" fmla="val 7963"/>
            </a:avLst>
          </a:prstGeom>
          <a:solidFill>
            <a:srgbClr val="00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p:cNvPicPr>
            <a:picLocks noChangeAspect="1"/>
          </p:cNvPicPr>
          <p:nvPr/>
        </p:nvPicPr>
        <p:blipFill>
          <a:blip r:embed="rId1"/>
          <a:stretch>
            <a:fillRect/>
          </a:stretch>
        </p:blipFill>
        <p:spPr>
          <a:xfrm>
            <a:off x="7673975" y="319405"/>
            <a:ext cx="4011930" cy="3666490"/>
          </a:xfrm>
          <a:prstGeom prst="rect">
            <a:avLst/>
          </a:prstGeom>
        </p:spPr>
      </p:pic>
      <p:sp>
        <p:nvSpPr>
          <p:cNvPr id="6" name="Text Box 5"/>
          <p:cNvSpPr txBox="1"/>
          <p:nvPr/>
        </p:nvSpPr>
        <p:spPr>
          <a:xfrm>
            <a:off x="158115" y="771525"/>
            <a:ext cx="8663940" cy="4523105"/>
          </a:xfrm>
          <a:prstGeom prst="rect">
            <a:avLst/>
          </a:prstGeom>
          <a:noFill/>
        </p:spPr>
        <p:txBody>
          <a:bodyPr wrap="none" rtlCol="0">
            <a:spAutoFit/>
          </a:bodyPr>
          <a:p>
            <a:pPr algn="l"/>
            <a:r>
              <a:rPr lang="zh-CN" altLang="en-US"/>
              <a:t>顺序：</a:t>
            </a:r>
            <a:r>
              <a:rPr lang="en-US" altLang="zh-CN"/>
              <a:t>trachea</a:t>
            </a:r>
            <a:r>
              <a:rPr lang="zh-CN" altLang="en-US">
                <a:ea typeface="SimSun" charset="0"/>
              </a:rPr>
              <a:t>，</a:t>
            </a:r>
            <a:r>
              <a:rPr lang="en-US" altLang="zh-CN">
                <a:ea typeface="SimSun" charset="0"/>
              </a:rPr>
              <a:t>bronchi</a:t>
            </a:r>
            <a:r>
              <a:rPr lang="zh-CN" altLang="en-US">
                <a:ea typeface="SimSun" charset="0"/>
              </a:rPr>
              <a:t>，</a:t>
            </a:r>
            <a:r>
              <a:rPr lang="en-US" altLang="zh-CN">
                <a:ea typeface="SimSun" charset="0"/>
              </a:rPr>
              <a:t>bronchioles</a:t>
            </a:r>
            <a:r>
              <a:rPr lang="zh-CN" altLang="en-US">
                <a:ea typeface="SimSun" charset="0"/>
              </a:rPr>
              <a:t>，</a:t>
            </a:r>
            <a:r>
              <a:rPr lang="en-US" altLang="zh-CN">
                <a:ea typeface="SimSun" charset="0"/>
              </a:rPr>
              <a:t>alveoli</a:t>
            </a:r>
            <a:endParaRPr lang="en-US" altLang="zh-CN">
              <a:ea typeface="SimSun" charset="0"/>
            </a:endParaRPr>
          </a:p>
          <a:p>
            <a:pPr algn="l"/>
            <a:r>
              <a:rPr lang="en-US" altLang="zh-CN">
                <a:ea typeface="SimSun" charset="0"/>
              </a:rPr>
              <a:t>efficient gas exchange:1.large surface area</a:t>
            </a:r>
            <a:r>
              <a:rPr lang="zh-CN" altLang="en-US">
                <a:ea typeface="SimSun" charset="0"/>
              </a:rPr>
              <a:t>：A large number of </a:t>
            </a:r>
            <a:r>
              <a:rPr lang="zh-CN" altLang="en-US">
                <a:highlight>
                  <a:srgbClr val="FFFF00"/>
                </a:highlight>
                <a:ea typeface="SimSun" charset="0"/>
              </a:rPr>
              <a:t>alveoli</a:t>
            </a:r>
            <a:r>
              <a:rPr lang="zh-CN" altLang="en-US">
                <a:ea typeface="SimSun" charset="0"/>
              </a:rPr>
              <a:t> is present </a:t>
            </a:r>
            <a:endParaRPr lang="zh-CN" altLang="en-US">
              <a:ea typeface="SimSun" charset="0"/>
            </a:endParaRPr>
          </a:p>
          <a:p>
            <a:pPr algn="l"/>
            <a:r>
              <a:rPr lang="zh-CN" altLang="en-US">
                <a:ea typeface="SimSun" charset="0"/>
              </a:rPr>
              <a:t>to i</a:t>
            </a:r>
            <a:r>
              <a:rPr lang="zh-CN" altLang="en-US">
                <a:highlight>
                  <a:srgbClr val="FFFF00"/>
                </a:highlight>
                <a:ea typeface="SimSun" charset="0"/>
              </a:rPr>
              <a:t>ncrease the surface area</a:t>
            </a:r>
            <a:r>
              <a:rPr lang="en-US" altLang="zh-CN">
                <a:highlight>
                  <a:srgbClr val="FFFF00"/>
                </a:highlight>
                <a:ea typeface="SimSun" charset="0"/>
              </a:rPr>
              <a:t> </a:t>
            </a:r>
            <a:r>
              <a:rPr lang="en-US" altLang="zh-CN">
                <a:ea typeface="SimSun" charset="0"/>
              </a:rPr>
              <a:t>  2. thin surface</a:t>
            </a:r>
            <a:r>
              <a:rPr lang="zh-CN" altLang="en-US">
                <a:ea typeface="SimSun" charset="0"/>
              </a:rPr>
              <a:t>：</a:t>
            </a:r>
            <a:r>
              <a:rPr lang="en-US" altLang="zh-CN">
                <a:ea typeface="SimSun" charset="0"/>
              </a:rPr>
              <a:t>to decrease the diffusion distance,</a:t>
            </a:r>
            <a:endParaRPr lang="en-US" altLang="zh-CN">
              <a:ea typeface="SimSun" charset="0"/>
            </a:endParaRPr>
          </a:p>
          <a:p>
            <a:pPr algn="l"/>
            <a:r>
              <a:rPr lang="zh-CN" altLang="en-US">
                <a:ea typeface="SimSun" charset="0"/>
              </a:rPr>
              <a:t>毛细血管的</a:t>
            </a:r>
            <a:r>
              <a:rPr lang="en-US" altLang="zh-CN">
                <a:ea typeface="SimSun" charset="0"/>
              </a:rPr>
              <a:t>walls</a:t>
            </a:r>
            <a:r>
              <a:rPr lang="zh-CN" altLang="en-US">
                <a:ea typeface="SimSun" charset="0"/>
              </a:rPr>
              <a:t>也</a:t>
            </a:r>
            <a:r>
              <a:rPr lang="en-US" altLang="zh-CN">
                <a:ea typeface="SimSun" charset="0"/>
              </a:rPr>
              <a:t>thin   3.steep concentration </a:t>
            </a:r>
            <a:r>
              <a:rPr lang="en-US" altLang="zh-CN">
                <a:ea typeface="SimSun" charset="0"/>
              </a:rPr>
              <a:t>gradient </a:t>
            </a:r>
            <a:r>
              <a:rPr lang="zh-CN" altLang="en-US">
                <a:ea typeface="SimSun" charset="0"/>
              </a:rPr>
              <a:t>：Deoxygenated blood is brought </a:t>
            </a:r>
            <a:endParaRPr lang="zh-CN" altLang="en-US">
              <a:ea typeface="SimSun" charset="0"/>
            </a:endParaRPr>
          </a:p>
          <a:p>
            <a:pPr algn="l"/>
            <a:r>
              <a:rPr lang="zh-CN" altLang="en-US">
                <a:ea typeface="SimSun" charset="0"/>
              </a:rPr>
              <a:t>to the alveoli</a:t>
            </a:r>
            <a:r>
              <a:rPr lang="en-US" altLang="zh-CN">
                <a:ea typeface="SimSun" charset="0"/>
              </a:rPr>
              <a:t>  4.ventilation </a:t>
            </a:r>
            <a:r>
              <a:rPr lang="zh-CN" altLang="en-US">
                <a:ea typeface="SimSun" charset="0"/>
              </a:rPr>
              <a:t>通气量：</a:t>
            </a:r>
            <a:r>
              <a:rPr lang="en-US" altLang="zh-CN">
                <a:ea typeface="SimSun" charset="0"/>
              </a:rPr>
              <a:t>maintain diffusion </a:t>
            </a:r>
            <a:r>
              <a:rPr lang="en-US" altLang="zh-CN">
                <a:ea typeface="SimSun" charset="0"/>
              </a:rPr>
              <a:t>gradient</a:t>
            </a:r>
            <a:endParaRPr lang="en-US" altLang="zh-CN">
              <a:ea typeface="SimSun" charset="0"/>
            </a:endParaRPr>
          </a:p>
          <a:p>
            <a:pPr algn="l"/>
            <a:endParaRPr lang="en-US" altLang="zh-CN">
              <a:ea typeface="SimSun" charset="0"/>
            </a:endParaRPr>
          </a:p>
          <a:p>
            <a:pPr algn="l"/>
            <a:r>
              <a:rPr lang="en-US" altLang="zh-CN">
                <a:ea typeface="SimSun" charset="0"/>
              </a:rPr>
              <a:t>Eepithelium</a:t>
            </a:r>
            <a:r>
              <a:rPr lang="zh-CN" altLang="en-US">
                <a:ea typeface="SimSun" charset="0"/>
              </a:rPr>
              <a:t>：杯状细胞分泌粘液（</a:t>
            </a:r>
            <a:r>
              <a:rPr lang="en-US" altLang="zh-CN">
                <a:ea typeface="SimSun" charset="0"/>
              </a:rPr>
              <a:t>mucus</a:t>
            </a:r>
            <a:r>
              <a:rPr lang="zh-CN" altLang="en-US">
                <a:ea typeface="SimSun" charset="0"/>
              </a:rPr>
              <a:t>）</a:t>
            </a:r>
            <a:r>
              <a:rPr lang="en-US" altLang="zh-CN">
                <a:ea typeface="SimSun" charset="0"/>
              </a:rPr>
              <a:t>catch pathogen </a:t>
            </a:r>
            <a:r>
              <a:rPr lang="zh-CN" altLang="en-US">
                <a:ea typeface="SimSun" charset="0"/>
              </a:rPr>
              <a:t>和微粒</a:t>
            </a:r>
            <a:r>
              <a:rPr lang="en-US" altLang="zh-CN">
                <a:ea typeface="SimSun" charset="0"/>
              </a:rPr>
              <a:t> </a:t>
            </a:r>
            <a:endParaRPr lang="en-US" altLang="zh-CN">
              <a:ea typeface="SimSun" charset="0"/>
            </a:endParaRPr>
          </a:p>
          <a:p>
            <a:pPr algn="l"/>
            <a:r>
              <a:rPr lang="en-US" altLang="zh-CN">
                <a:ea typeface="SimSun" charset="0"/>
              </a:rPr>
              <a:t>                          </a:t>
            </a:r>
            <a:r>
              <a:rPr lang="zh-CN" altLang="en-US">
                <a:ea typeface="SimSun" charset="0"/>
              </a:rPr>
              <a:t>纤毛细胞将粘液带出气道，通向</a:t>
            </a:r>
            <a:r>
              <a:rPr lang="zh-CN" altLang="en-US">
                <a:ea typeface="SimSun" charset="0"/>
              </a:rPr>
              <a:t>喉</a:t>
            </a:r>
            <a:endParaRPr lang="zh-CN" altLang="en-US">
              <a:ea typeface="SimSun" charset="0"/>
            </a:endParaRPr>
          </a:p>
          <a:p>
            <a:pPr algn="l"/>
            <a:r>
              <a:rPr lang="en-US" altLang="zh-CN">
                <a:ea typeface="SimSun" charset="0"/>
              </a:rPr>
              <a:t>cartilage</a:t>
            </a:r>
            <a:r>
              <a:rPr lang="zh-CN" altLang="en-US">
                <a:ea typeface="SimSun" charset="0"/>
              </a:rPr>
              <a:t>（</a:t>
            </a:r>
            <a:r>
              <a:rPr lang="en-US" altLang="zh-CN">
                <a:ea typeface="SimSun" charset="0"/>
              </a:rPr>
              <a:t>c</a:t>
            </a:r>
            <a:r>
              <a:rPr lang="zh-CN" altLang="en-US">
                <a:ea typeface="SimSun" charset="0"/>
              </a:rPr>
              <a:t>形骨）：打开通气道（</a:t>
            </a:r>
            <a:r>
              <a:rPr lang="en-US" altLang="zh-CN">
                <a:ea typeface="SimSun" charset="0"/>
              </a:rPr>
              <a:t>airways</a:t>
            </a:r>
            <a:r>
              <a:rPr lang="zh-CN" altLang="en-US">
                <a:ea typeface="SimSun" charset="0"/>
              </a:rPr>
              <a:t>），减少空气阻力，</a:t>
            </a:r>
            <a:r>
              <a:rPr lang="en-US" altLang="zh-CN">
                <a:ea typeface="SimSun" charset="0"/>
              </a:rPr>
              <a:t>prevents</a:t>
            </a:r>
            <a:endParaRPr lang="en-US" altLang="zh-CN">
              <a:ea typeface="SimSun" charset="0"/>
            </a:endParaRPr>
          </a:p>
          <a:p>
            <a:pPr algn="l"/>
            <a:r>
              <a:rPr lang="en-US" altLang="zh-CN">
                <a:ea typeface="SimSun" charset="0"/>
              </a:rPr>
              <a:t>from collapsing and bursting</a:t>
            </a:r>
            <a:r>
              <a:rPr lang="zh-CN" altLang="en-US">
                <a:ea typeface="SimSun" charset="0"/>
              </a:rPr>
              <a:t>（防止</a:t>
            </a:r>
            <a:r>
              <a:rPr lang="en-US" altLang="zh-CN">
                <a:ea typeface="SimSun" charset="0"/>
              </a:rPr>
              <a:t>trachea </a:t>
            </a:r>
            <a:r>
              <a:rPr lang="zh-CN" altLang="en-US">
                <a:ea typeface="SimSun" charset="0"/>
              </a:rPr>
              <a:t>和</a:t>
            </a:r>
            <a:r>
              <a:rPr lang="en-US" altLang="zh-CN">
                <a:ea typeface="SimSun" charset="0"/>
              </a:rPr>
              <a:t>bronchi </a:t>
            </a:r>
            <a:r>
              <a:rPr lang="zh-CN" altLang="en-US">
                <a:ea typeface="SimSun" charset="0"/>
              </a:rPr>
              <a:t>坍塌和爆裂，当</a:t>
            </a:r>
            <a:r>
              <a:rPr lang="en-US" altLang="zh-CN">
                <a:ea typeface="SimSun" charset="0"/>
              </a:rPr>
              <a:t>air </a:t>
            </a:r>
            <a:endParaRPr lang="en-US" altLang="zh-CN">
              <a:ea typeface="SimSun" charset="0"/>
            </a:endParaRPr>
          </a:p>
          <a:p>
            <a:pPr algn="l"/>
            <a:r>
              <a:rPr lang="en-US" altLang="zh-CN">
                <a:ea typeface="SimSun" charset="0"/>
              </a:rPr>
              <a:t>pressure changes</a:t>
            </a:r>
            <a:r>
              <a:rPr lang="zh-CN" altLang="en-US">
                <a:ea typeface="SimSun" charset="0"/>
              </a:rPr>
              <a:t>）</a:t>
            </a:r>
            <a:endParaRPr lang="zh-CN" altLang="en-US">
              <a:ea typeface="SimSun" charset="0"/>
            </a:endParaRPr>
          </a:p>
          <a:p>
            <a:pPr algn="l"/>
            <a:endParaRPr lang="zh-CN" altLang="en-US">
              <a:ea typeface="SimSun" charset="0"/>
            </a:endParaRPr>
          </a:p>
          <a:p>
            <a:pPr algn="l"/>
            <a:r>
              <a:rPr lang="en-US" altLang="zh-CN">
                <a:ea typeface="SimSun" charset="0"/>
              </a:rPr>
              <a:t>bronchiole</a:t>
            </a:r>
            <a:r>
              <a:rPr lang="zh-CN" altLang="en-US">
                <a:ea typeface="SimSun" charset="0"/>
              </a:rPr>
              <a:t>：有</a:t>
            </a:r>
            <a:r>
              <a:rPr lang="en-US" altLang="zh-CN">
                <a:ea typeface="SimSun" charset="0"/>
              </a:rPr>
              <a:t>smooth muscle</a:t>
            </a:r>
            <a:r>
              <a:rPr lang="zh-CN" altLang="en-US">
                <a:ea typeface="SimSun" charset="0"/>
              </a:rPr>
              <a:t>，去</a:t>
            </a:r>
            <a:r>
              <a:rPr lang="en-US" altLang="zh-CN">
                <a:ea typeface="SimSun" charset="0"/>
              </a:rPr>
              <a:t>relax </a:t>
            </a:r>
            <a:r>
              <a:rPr lang="zh-CN" altLang="en-US">
                <a:ea typeface="SimSun" charset="0"/>
              </a:rPr>
              <a:t>和</a:t>
            </a:r>
            <a:r>
              <a:rPr lang="en-US" altLang="zh-CN">
                <a:ea typeface="SimSun" charset="0"/>
              </a:rPr>
              <a:t> contract</a:t>
            </a:r>
            <a:r>
              <a:rPr lang="zh-CN" altLang="en-US">
                <a:ea typeface="SimSun" charset="0"/>
              </a:rPr>
              <a:t>，</a:t>
            </a:r>
            <a:endParaRPr lang="zh-CN" altLang="en-US">
              <a:ea typeface="SimSun" charset="0"/>
            </a:endParaRPr>
          </a:p>
          <a:p>
            <a:pPr algn="l"/>
            <a:r>
              <a:rPr lang="zh-CN" altLang="en-US">
                <a:ea typeface="SimSun" charset="0"/>
              </a:rPr>
              <a:t>调整通气道的直径，舒张让更多空气通向</a:t>
            </a:r>
            <a:r>
              <a:rPr lang="zh-CN" altLang="en-US">
                <a:ea typeface="SimSun" charset="0"/>
              </a:rPr>
              <a:t>肺泡。</a:t>
            </a:r>
            <a:endParaRPr lang="zh-CN" altLang="en-US">
              <a:ea typeface="SimSun" charset="0"/>
            </a:endParaRPr>
          </a:p>
          <a:p>
            <a:pPr algn="l"/>
            <a:endParaRPr lang="zh-CN" altLang="en-US">
              <a:ea typeface="SimSun" charset="0"/>
            </a:endParaRPr>
          </a:p>
          <a:p>
            <a:pPr algn="l"/>
            <a:endParaRPr lang="zh-CN" altLang="en-US">
              <a:ea typeface="SimSun"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12090" y="153035"/>
            <a:ext cx="4370705" cy="521970"/>
          </a:xfrm>
          <a:prstGeom prst="rect">
            <a:avLst/>
          </a:prstGeom>
          <a:noFill/>
        </p:spPr>
        <p:txBody>
          <a:bodyPr wrap="square" rtlCol="0">
            <a:spAutoFit/>
          </a:bodyPr>
          <a:lstStyle/>
          <a:p>
            <a:r>
              <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rPr>
              <a:t> Enzyme(</a:t>
            </a:r>
            <a:r>
              <a:rPr lang="zh-CN" altLang="en-US" sz="2800" b="1" dirty="0">
                <a:latin typeface="汉仪旗黑X1-75W" panose="00020600040101010101" pitchFamily="18" charset="-122"/>
                <a:ea typeface="汉仪旗黑X1-75W" panose="00020600040101010101" pitchFamily="18" charset="-122"/>
                <a:sym typeface="汉仪旗黑X1-75W" panose="00020600040101010101" pitchFamily="18" charset="-122"/>
              </a:rPr>
              <a:t>本质上是蛋白质）</a:t>
            </a:r>
            <a:r>
              <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rPr>
              <a:t> </a:t>
            </a:r>
            <a:endPar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1"/>
          <a:stretch>
            <a:fillRect/>
          </a:stretch>
        </p:blipFill>
        <p:spPr>
          <a:xfrm>
            <a:off x="9512935" y="2215515"/>
            <a:ext cx="2527935" cy="2058670"/>
          </a:xfrm>
          <a:prstGeom prst="rect">
            <a:avLst/>
          </a:prstGeom>
        </p:spPr>
      </p:pic>
      <p:sp>
        <p:nvSpPr>
          <p:cNvPr id="7" name="Text Box 6"/>
          <p:cNvSpPr txBox="1"/>
          <p:nvPr/>
        </p:nvSpPr>
        <p:spPr>
          <a:xfrm>
            <a:off x="500380" y="675005"/>
            <a:ext cx="11722735" cy="5908040"/>
          </a:xfrm>
          <a:prstGeom prst="rect">
            <a:avLst/>
          </a:prstGeom>
          <a:noFill/>
        </p:spPr>
        <p:txBody>
          <a:bodyPr wrap="none" rtlCol="0">
            <a:spAutoFit/>
          </a:bodyPr>
          <a:p>
            <a:r>
              <a:rPr lang="en-US"/>
              <a:t>1.biological catalyst</a:t>
            </a:r>
            <a:r>
              <a:rPr lang="zh-CN" altLang="en-US">
                <a:ea typeface="SimSun" charset="0"/>
              </a:rPr>
              <a:t>：</a:t>
            </a:r>
            <a:r>
              <a:rPr lang="en-US" altLang="zh-CN">
                <a:ea typeface="SimSun" charset="0"/>
              </a:rPr>
              <a:t>accelerate metabolic reactions.</a:t>
            </a:r>
            <a:endParaRPr lang="en-US" altLang="zh-CN">
              <a:ea typeface="SimSun" charset="0"/>
            </a:endParaRPr>
          </a:p>
          <a:p>
            <a:r>
              <a:rPr lang="en-US" altLang="zh-CN">
                <a:ea typeface="SimSun" charset="0"/>
              </a:rPr>
              <a:t>2.globular proteins</a:t>
            </a:r>
            <a:r>
              <a:rPr lang="zh-CN" altLang="en-US">
                <a:ea typeface="SimSun" charset="0"/>
              </a:rPr>
              <a:t>：</a:t>
            </a:r>
            <a:r>
              <a:rPr lang="en-US" altLang="zh-CN">
                <a:ea typeface="SimSun" charset="0"/>
              </a:rPr>
              <a:t> spherical shape and water-soluble</a:t>
            </a:r>
            <a:endParaRPr lang="en-US" altLang="zh-CN">
              <a:ea typeface="SimSun" charset="0"/>
            </a:endParaRPr>
          </a:p>
          <a:p>
            <a:r>
              <a:rPr lang="en-US" altLang="zh-CN">
                <a:ea typeface="SimSun" charset="0"/>
              </a:rPr>
              <a:t>3.active sites: </a:t>
            </a:r>
            <a:r>
              <a:rPr lang="en-US" altLang="zh-CN" u="sng">
                <a:solidFill>
                  <a:srgbClr val="FF0000"/>
                </a:solidFill>
                <a:highlight>
                  <a:srgbClr val="FFFF00"/>
                </a:highlight>
                <a:ea typeface="SimSun" charset="0"/>
              </a:rPr>
              <a:t>specific</a:t>
            </a:r>
            <a:r>
              <a:rPr lang="en-US" altLang="zh-CN">
                <a:ea typeface="SimSun" charset="0"/>
              </a:rPr>
              <a:t> that are complementary to the shape of substrate</a:t>
            </a:r>
            <a:endParaRPr lang="en-US" altLang="zh-CN">
              <a:ea typeface="SimSun" charset="0"/>
            </a:endParaRPr>
          </a:p>
          <a:p>
            <a:r>
              <a:rPr lang="en-US" altLang="zh-CN">
                <a:ea typeface="SimSun" charset="0"/>
              </a:rPr>
              <a:t>active site </a:t>
            </a:r>
            <a:r>
              <a:rPr lang="zh-CN" altLang="en-US">
                <a:ea typeface="SimSun" charset="0"/>
              </a:rPr>
              <a:t>和</a:t>
            </a:r>
            <a:r>
              <a:rPr lang="en-US" altLang="zh-CN">
                <a:ea typeface="SimSun" charset="0"/>
              </a:rPr>
              <a:t> substrate </a:t>
            </a:r>
            <a:r>
              <a:rPr lang="zh-CN" altLang="en-US">
                <a:ea typeface="SimSun" charset="0"/>
              </a:rPr>
              <a:t>之间由氢键和离子键连接，形成</a:t>
            </a:r>
            <a:r>
              <a:rPr lang="en-US" altLang="zh-CN">
                <a:ea typeface="SimSun" charset="0"/>
              </a:rPr>
              <a:t>enzyme-substrate </a:t>
            </a:r>
            <a:r>
              <a:rPr lang="en-US" altLang="zh-CN">
                <a:ea typeface="SimSun" charset="0"/>
              </a:rPr>
              <a:t>complex</a:t>
            </a:r>
            <a:endParaRPr lang="en-US" altLang="zh-CN">
              <a:ea typeface="SimSun" charset="0"/>
            </a:endParaRPr>
          </a:p>
          <a:p>
            <a:r>
              <a:rPr lang="en-US" altLang="zh-CN">
                <a:ea typeface="SimSun" charset="0"/>
              </a:rPr>
              <a:t>4.enzymes lower the </a:t>
            </a:r>
            <a:r>
              <a:rPr lang="en-US" altLang="zh-CN">
                <a:solidFill>
                  <a:srgbClr val="FF0000"/>
                </a:solidFill>
                <a:highlight>
                  <a:srgbClr val="FFFF00"/>
                </a:highlight>
                <a:ea typeface="SimSun" charset="0"/>
              </a:rPr>
              <a:t>activation energy</a:t>
            </a:r>
            <a:endParaRPr lang="en-US" altLang="zh-CN">
              <a:solidFill>
                <a:srgbClr val="FF0000"/>
              </a:solidFill>
              <a:highlight>
                <a:srgbClr val="FFFF00"/>
              </a:highlight>
              <a:ea typeface="SimSun" charset="0"/>
            </a:endParaRPr>
          </a:p>
          <a:p>
            <a:r>
              <a:rPr lang="en-US" altLang="zh-CN">
                <a:solidFill>
                  <a:schemeClr val="tx1"/>
                </a:solidFill>
                <a:ea typeface="SimSun" charset="0"/>
              </a:rPr>
              <a:t>5.induced fit theory</a:t>
            </a:r>
            <a:r>
              <a:rPr lang="zh-CN" altLang="en-US">
                <a:solidFill>
                  <a:schemeClr val="tx1"/>
                </a:solidFill>
                <a:ea typeface="SimSun" charset="0"/>
              </a:rPr>
              <a:t>：</a:t>
            </a:r>
            <a:r>
              <a:rPr lang="en-US" altLang="zh-CN">
                <a:solidFill>
                  <a:schemeClr val="tx1"/>
                </a:solidFill>
                <a:ea typeface="SimSun" charset="0"/>
              </a:rPr>
              <a:t>enzymes </a:t>
            </a:r>
            <a:r>
              <a:rPr lang="en-US" altLang="zh-CN">
                <a:solidFill>
                  <a:schemeClr val="tx1"/>
                </a:solidFill>
                <a:ea typeface="SimSun" charset="0"/>
              </a:rPr>
              <a:t>are flexible and can slightly change shape as substrate enters</a:t>
            </a:r>
            <a:endParaRPr lang="en-US" altLang="zh-CN">
              <a:solidFill>
                <a:schemeClr val="tx1"/>
              </a:solidFill>
              <a:ea typeface="SimSun" charset="0"/>
            </a:endParaRPr>
          </a:p>
          <a:p>
            <a:r>
              <a:rPr lang="en-US" altLang="zh-CN">
                <a:solidFill>
                  <a:schemeClr val="tx1"/>
                </a:solidFill>
                <a:ea typeface="SimSun" charset="0"/>
              </a:rPr>
              <a:t>active site</a:t>
            </a:r>
            <a:endParaRPr lang="en-US" altLang="zh-CN">
              <a:solidFill>
                <a:schemeClr val="tx1"/>
              </a:solidFill>
              <a:ea typeface="SimSun" charset="0"/>
            </a:endParaRPr>
          </a:p>
          <a:p>
            <a:endParaRPr lang="en-US" altLang="zh-CN">
              <a:solidFill>
                <a:schemeClr val="tx1"/>
              </a:solidFill>
              <a:ea typeface="SimSun" charset="0"/>
            </a:endParaRPr>
          </a:p>
          <a:p>
            <a:r>
              <a:rPr lang="zh-CN" altLang="en-US">
                <a:solidFill>
                  <a:schemeClr val="tx1"/>
                </a:solidFill>
                <a:ea typeface="SimSun" charset="0"/>
              </a:rPr>
              <a:t>蛋白质活性的影响因素：</a:t>
            </a:r>
            <a:r>
              <a:rPr lang="en-US" altLang="zh-CN">
                <a:solidFill>
                  <a:schemeClr val="tx1"/>
                </a:solidFill>
                <a:ea typeface="SimSun" charset="0"/>
              </a:rPr>
              <a:t>1.temperature</a:t>
            </a:r>
            <a:r>
              <a:rPr lang="zh-CN" altLang="en-US">
                <a:solidFill>
                  <a:schemeClr val="tx1"/>
                </a:solidFill>
                <a:ea typeface="SimSun" charset="0"/>
              </a:rPr>
              <a:t>：温度越高，动能和酶活性增加，酶和</a:t>
            </a:r>
            <a:r>
              <a:rPr lang="zh-CN" altLang="en-US">
                <a:solidFill>
                  <a:schemeClr val="tx1"/>
                </a:solidFill>
                <a:ea typeface="SimSun" charset="0"/>
              </a:rPr>
              <a:t>底物</a:t>
            </a:r>
            <a:endParaRPr lang="zh-CN" altLang="en-US">
              <a:solidFill>
                <a:schemeClr val="tx1"/>
              </a:solidFill>
              <a:ea typeface="SimSun" charset="0"/>
            </a:endParaRPr>
          </a:p>
          <a:p>
            <a:r>
              <a:rPr lang="zh-CN" altLang="en-US">
                <a:solidFill>
                  <a:schemeClr val="tx1"/>
                </a:solidFill>
                <a:ea typeface="SimSun" charset="0"/>
              </a:rPr>
              <a:t>之间的碰撞更加频繁，底物和酶的结合更加快和多，</a:t>
            </a:r>
            <a:r>
              <a:rPr lang="en-US" altLang="zh-CN">
                <a:solidFill>
                  <a:schemeClr val="tx1"/>
                </a:solidFill>
                <a:ea typeface="SimSun" charset="0"/>
              </a:rPr>
              <a:t>rate</a:t>
            </a:r>
            <a:r>
              <a:rPr lang="zh-CN" altLang="en-US">
                <a:solidFill>
                  <a:schemeClr val="tx1"/>
                </a:solidFill>
                <a:ea typeface="SimSun" charset="0"/>
              </a:rPr>
              <a:t>增加。但是当温度大过于</a:t>
            </a:r>
            <a:r>
              <a:rPr lang="en-US" altLang="zh-CN">
                <a:solidFill>
                  <a:schemeClr val="tx1"/>
                </a:solidFill>
                <a:ea typeface="SimSun" charset="0"/>
              </a:rPr>
              <a:t>optimum</a:t>
            </a:r>
            <a:endParaRPr lang="en-US" altLang="zh-CN">
              <a:solidFill>
                <a:schemeClr val="tx1"/>
              </a:solidFill>
              <a:ea typeface="SimSun" charset="0"/>
            </a:endParaRPr>
          </a:p>
          <a:p>
            <a:r>
              <a:rPr lang="en-US" altLang="zh-CN">
                <a:solidFill>
                  <a:schemeClr val="tx1"/>
                </a:solidFill>
                <a:ea typeface="SimSun" charset="0"/>
              </a:rPr>
              <a:t>temperature</a:t>
            </a:r>
            <a:r>
              <a:rPr lang="zh-CN" altLang="en-US">
                <a:solidFill>
                  <a:schemeClr val="tx1"/>
                </a:solidFill>
                <a:ea typeface="SimSun" charset="0"/>
              </a:rPr>
              <a:t>，</a:t>
            </a:r>
            <a:r>
              <a:rPr lang="en-US" altLang="zh-CN">
                <a:solidFill>
                  <a:schemeClr val="tx1"/>
                </a:solidFill>
                <a:ea typeface="SimSun" charset="0"/>
              </a:rPr>
              <a:t>rate</a:t>
            </a:r>
            <a:r>
              <a:rPr lang="zh-CN" altLang="en-US">
                <a:solidFill>
                  <a:schemeClr val="tx1"/>
                </a:solidFill>
                <a:ea typeface="SimSun" charset="0"/>
              </a:rPr>
              <a:t>会</a:t>
            </a:r>
            <a:r>
              <a:rPr lang="en-US" altLang="zh-CN">
                <a:solidFill>
                  <a:schemeClr val="tx1"/>
                </a:solidFill>
                <a:ea typeface="SimSun" charset="0"/>
              </a:rPr>
              <a:t>decrease</a:t>
            </a:r>
            <a:r>
              <a:rPr lang="zh-CN" altLang="en-US">
                <a:solidFill>
                  <a:schemeClr val="tx1"/>
                </a:solidFill>
                <a:ea typeface="SimSun" charset="0"/>
              </a:rPr>
              <a:t>，因为动能过多导致酶（蛋白质）的二级，三级结构的</a:t>
            </a:r>
            <a:r>
              <a:rPr lang="zh-CN" altLang="en-US">
                <a:solidFill>
                  <a:schemeClr val="tx1"/>
                </a:solidFill>
                <a:ea typeface="SimSun" charset="0"/>
              </a:rPr>
              <a:t>化学键</a:t>
            </a:r>
            <a:endParaRPr lang="zh-CN" altLang="en-US">
              <a:solidFill>
                <a:schemeClr val="tx1"/>
              </a:solidFill>
              <a:ea typeface="SimSun" charset="0"/>
            </a:endParaRPr>
          </a:p>
          <a:p>
            <a:r>
              <a:rPr lang="zh-CN" altLang="en-US">
                <a:solidFill>
                  <a:schemeClr val="tx1"/>
                </a:solidFill>
                <a:ea typeface="SimSun" charset="0"/>
              </a:rPr>
              <a:t>断裂，酶和活性位点的形状发生改变，底物不能和酶进行结合了，蛋白质失</a:t>
            </a:r>
            <a:r>
              <a:rPr lang="zh-CN" altLang="en-US">
                <a:solidFill>
                  <a:schemeClr val="tx1"/>
                </a:solidFill>
                <a:ea typeface="SimSun" charset="0"/>
              </a:rPr>
              <a:t>活。</a:t>
            </a:r>
            <a:endParaRPr lang="zh-CN" altLang="en-US">
              <a:solidFill>
                <a:schemeClr val="tx1"/>
              </a:solidFill>
              <a:ea typeface="SimSun" charset="0"/>
            </a:endParaRPr>
          </a:p>
          <a:p>
            <a:endParaRPr lang="zh-CN" altLang="en-US">
              <a:solidFill>
                <a:schemeClr val="tx1"/>
              </a:solidFill>
              <a:ea typeface="SimSun" charset="0"/>
            </a:endParaRPr>
          </a:p>
          <a:p>
            <a:r>
              <a:rPr lang="en-US" altLang="zh-CN">
                <a:solidFill>
                  <a:schemeClr val="tx1"/>
                </a:solidFill>
                <a:ea typeface="SimSun" charset="0"/>
              </a:rPr>
              <a:t>2. PH</a:t>
            </a:r>
            <a:endParaRPr lang="en-US" altLang="zh-CN">
              <a:solidFill>
                <a:schemeClr val="tx1"/>
              </a:solidFill>
              <a:ea typeface="SimSun" charset="0"/>
            </a:endParaRPr>
          </a:p>
          <a:p>
            <a:r>
              <a:rPr lang="en-US" altLang="zh-CN">
                <a:solidFill>
                  <a:schemeClr val="tx1"/>
                </a:solidFill>
                <a:ea typeface="SimSun" charset="0"/>
              </a:rPr>
              <a:t>3.enzyme cocentration: </a:t>
            </a:r>
            <a:r>
              <a:rPr lang="zh-CN" altLang="en-US">
                <a:solidFill>
                  <a:schemeClr val="tx1"/>
                </a:solidFill>
                <a:ea typeface="SimSun" charset="0"/>
              </a:rPr>
              <a:t>一开始，浓度越高，</a:t>
            </a:r>
            <a:r>
              <a:rPr lang="en-US" altLang="zh-CN">
                <a:solidFill>
                  <a:schemeClr val="tx1"/>
                </a:solidFill>
                <a:ea typeface="SimSun" charset="0"/>
              </a:rPr>
              <a:t>enzyme</a:t>
            </a:r>
            <a:r>
              <a:rPr lang="zh-CN" altLang="en-US">
                <a:solidFill>
                  <a:schemeClr val="tx1"/>
                </a:solidFill>
                <a:ea typeface="SimSun" charset="0"/>
              </a:rPr>
              <a:t>数量越多，有更多的活性位点可以和底物相结合，更多产物，</a:t>
            </a:r>
            <a:endParaRPr lang="zh-CN" altLang="en-US">
              <a:solidFill>
                <a:schemeClr val="tx1"/>
              </a:solidFill>
              <a:ea typeface="SimSun" charset="0"/>
            </a:endParaRPr>
          </a:p>
          <a:p>
            <a:r>
              <a:rPr lang="en-US" altLang="zh-CN">
                <a:solidFill>
                  <a:schemeClr val="tx1"/>
                </a:solidFill>
                <a:ea typeface="SimSun" charset="0"/>
              </a:rPr>
              <a:t>rate</a:t>
            </a:r>
            <a:r>
              <a:rPr lang="zh-CN" altLang="en-US">
                <a:solidFill>
                  <a:schemeClr val="tx1"/>
                </a:solidFill>
                <a:ea typeface="SimSun" charset="0"/>
              </a:rPr>
              <a:t>增加。时间久了后，有限数量的底物已经都和</a:t>
            </a:r>
            <a:r>
              <a:rPr lang="en-US" altLang="zh-CN">
                <a:solidFill>
                  <a:schemeClr val="tx1"/>
                </a:solidFill>
                <a:ea typeface="SimSun" charset="0"/>
              </a:rPr>
              <a:t>enzyme</a:t>
            </a:r>
            <a:r>
              <a:rPr lang="zh-CN" altLang="en-US">
                <a:solidFill>
                  <a:schemeClr val="tx1"/>
                </a:solidFill>
                <a:ea typeface="SimSun" charset="0"/>
              </a:rPr>
              <a:t>结合了，酶的数量增加已经对速率没有影响了，此</a:t>
            </a:r>
            <a:r>
              <a:rPr lang="zh-CN" altLang="en-US">
                <a:solidFill>
                  <a:schemeClr val="tx1"/>
                </a:solidFill>
                <a:ea typeface="SimSun" charset="0"/>
              </a:rPr>
              <a:t>时</a:t>
            </a:r>
            <a:endParaRPr lang="zh-CN" altLang="en-US">
              <a:solidFill>
                <a:schemeClr val="tx1"/>
              </a:solidFill>
              <a:ea typeface="SimSun" charset="0"/>
            </a:endParaRPr>
          </a:p>
          <a:p>
            <a:r>
              <a:rPr lang="zh-CN" altLang="en-US">
                <a:solidFill>
                  <a:schemeClr val="tx1"/>
                </a:solidFill>
                <a:ea typeface="SimSun" charset="0"/>
              </a:rPr>
              <a:t>限制因素是底物的</a:t>
            </a:r>
            <a:r>
              <a:rPr lang="zh-CN" altLang="en-US">
                <a:solidFill>
                  <a:schemeClr val="tx1"/>
                </a:solidFill>
                <a:ea typeface="SimSun" charset="0"/>
              </a:rPr>
              <a:t>浓度</a:t>
            </a:r>
            <a:endParaRPr lang="zh-CN" altLang="en-US">
              <a:solidFill>
                <a:schemeClr val="tx1"/>
              </a:solidFill>
              <a:ea typeface="SimSun" charset="0"/>
            </a:endParaRPr>
          </a:p>
          <a:p>
            <a:r>
              <a:rPr lang="en-US" altLang="zh-CN">
                <a:solidFill>
                  <a:schemeClr val="tx1"/>
                </a:solidFill>
                <a:ea typeface="SimSun" charset="0"/>
              </a:rPr>
              <a:t>4.substrate concentration</a:t>
            </a:r>
            <a:r>
              <a:rPr lang="zh-CN" altLang="en-US">
                <a:solidFill>
                  <a:schemeClr val="tx1"/>
                </a:solidFill>
                <a:ea typeface="SimSun" charset="0"/>
              </a:rPr>
              <a:t>：浓度越高，更高的几率和酶碰撞形成</a:t>
            </a:r>
            <a:r>
              <a:rPr lang="en-US" altLang="zh-CN">
                <a:solidFill>
                  <a:schemeClr val="tx1"/>
                </a:solidFill>
                <a:ea typeface="SimSun" charset="0"/>
              </a:rPr>
              <a:t>enzyme-substrate complex</a:t>
            </a:r>
            <a:r>
              <a:rPr lang="zh-CN" altLang="en-US">
                <a:solidFill>
                  <a:schemeClr val="tx1"/>
                </a:solidFill>
                <a:ea typeface="SimSun" charset="0"/>
              </a:rPr>
              <a:t>。时间久后，有限数量的</a:t>
            </a:r>
            <a:r>
              <a:rPr lang="zh-CN" altLang="en-US">
                <a:solidFill>
                  <a:schemeClr val="tx1"/>
                </a:solidFill>
                <a:ea typeface="SimSun" charset="0"/>
              </a:rPr>
              <a:t>酶</a:t>
            </a:r>
            <a:endParaRPr lang="zh-CN" altLang="en-US">
              <a:solidFill>
                <a:schemeClr val="tx1"/>
              </a:solidFill>
              <a:ea typeface="SimSun" charset="0"/>
            </a:endParaRPr>
          </a:p>
          <a:p>
            <a:r>
              <a:rPr lang="zh-CN" altLang="en-US">
                <a:solidFill>
                  <a:schemeClr val="tx1"/>
                </a:solidFill>
                <a:ea typeface="SimSun" charset="0"/>
              </a:rPr>
              <a:t>都和底物进行了结合，此时底物浓度的增加已经对速率没有影响了，限制因素转为</a:t>
            </a:r>
            <a:r>
              <a:rPr lang="en-US" altLang="zh-CN">
                <a:solidFill>
                  <a:schemeClr val="tx1"/>
                </a:solidFill>
                <a:ea typeface="SimSun" charset="0"/>
              </a:rPr>
              <a:t>enzyme concentration</a:t>
            </a:r>
            <a:r>
              <a:rPr lang="zh-CN" altLang="en-US">
                <a:solidFill>
                  <a:schemeClr val="tx1"/>
                </a:solidFill>
                <a:ea typeface="SimSun" charset="0"/>
              </a:rPr>
              <a:t>。</a:t>
            </a:r>
            <a:endParaRPr lang="zh-CN" altLang="en-US">
              <a:solidFill>
                <a:schemeClr val="tx1"/>
              </a:solidFill>
              <a:ea typeface="SimSun" charset="0"/>
            </a:endParaRPr>
          </a:p>
          <a:p>
            <a:endParaRPr lang="zh-CN" altLang="en-US">
              <a:solidFill>
                <a:schemeClr val="tx1"/>
              </a:solidFill>
              <a:ea typeface="SimSun" charset="0"/>
            </a:endParaRPr>
          </a:p>
          <a:p>
            <a:endParaRPr lang="zh-CN" altLang="en-US">
              <a:solidFill>
                <a:schemeClr val="tx1"/>
              </a:solidFill>
              <a:ea typeface="SimSun" charset="0"/>
            </a:endParaRPr>
          </a:p>
        </p:txBody>
      </p:sp>
      <p:pic>
        <p:nvPicPr>
          <p:cNvPr id="9" name="Picture 8"/>
          <p:cNvPicPr>
            <a:picLocks noChangeAspect="1"/>
          </p:cNvPicPr>
          <p:nvPr/>
        </p:nvPicPr>
        <p:blipFill>
          <a:blip r:embed="rId2"/>
          <a:stretch>
            <a:fillRect/>
          </a:stretch>
        </p:blipFill>
        <p:spPr>
          <a:xfrm>
            <a:off x="9440545" y="319405"/>
            <a:ext cx="2508250" cy="1729740"/>
          </a:xfrm>
          <a:prstGeom prst="rect">
            <a:avLst/>
          </a:prstGeom>
        </p:spPr>
      </p:pic>
      <p:pic>
        <p:nvPicPr>
          <p:cNvPr id="11" name="Picture 10"/>
          <p:cNvPicPr>
            <a:picLocks noChangeAspect="1"/>
          </p:cNvPicPr>
          <p:nvPr/>
        </p:nvPicPr>
        <p:blipFill>
          <a:blip r:embed="rId3"/>
          <a:stretch>
            <a:fillRect/>
          </a:stretch>
        </p:blipFill>
        <p:spPr>
          <a:xfrm>
            <a:off x="7588250" y="343535"/>
            <a:ext cx="1924685" cy="12223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rot="5400000">
            <a:off x="4409566" y="-2471566"/>
            <a:ext cx="3372867" cy="12192002"/>
          </a:xfrm>
          <a:custGeom>
            <a:avLst/>
            <a:gdLst>
              <a:gd name="connsiteX0" fmla="*/ 0 w 4457803"/>
              <a:gd name="connsiteY0" fmla="*/ 0 h 6858000"/>
              <a:gd name="connsiteX1" fmla="*/ 4457803 w 4457803"/>
              <a:gd name="connsiteY1" fmla="*/ 0 h 6858000"/>
              <a:gd name="connsiteX2" fmla="*/ 4457803 w 4457803"/>
              <a:gd name="connsiteY2" fmla="*/ 6858000 h 6858000"/>
              <a:gd name="connsiteX3" fmla="*/ 0 w 44578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57803" h="6858000">
                <a:moveTo>
                  <a:pt x="0" y="0"/>
                </a:moveTo>
                <a:lnTo>
                  <a:pt x="4457803" y="0"/>
                </a:lnTo>
                <a:lnTo>
                  <a:pt x="4457803" y="6858000"/>
                </a:lnTo>
                <a:lnTo>
                  <a:pt x="0" y="6858000"/>
                </a:lnTo>
                <a:close/>
              </a:path>
            </a:pathLst>
          </a:custGeom>
          <a:solidFill>
            <a:srgbClr val="EDF8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圆角 8"/>
          <p:cNvSpPr/>
          <p:nvPr/>
        </p:nvSpPr>
        <p:spPr>
          <a:xfrm>
            <a:off x="5461316" y="1112320"/>
            <a:ext cx="1269368" cy="1200329"/>
          </a:xfrm>
          <a:prstGeom prst="roundRect">
            <a:avLst>
              <a:gd name="adj" fmla="val 9818"/>
            </a:avLst>
          </a:pr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2933700" y="2488565"/>
            <a:ext cx="6324600" cy="1938020"/>
          </a:xfrm>
          <a:prstGeom prst="rect">
            <a:avLst/>
          </a:prstGeom>
          <a:noFill/>
        </p:spPr>
        <p:txBody>
          <a:bodyPr wrap="square" rtlCol="0">
            <a:spAutoFit/>
          </a:bodyPr>
          <a:lstStyle/>
          <a:p>
            <a:pPr algn="ctr"/>
            <a:r>
              <a:rPr lang="en-US" altLang="zh-CN" sz="6000" dirty="0">
                <a:latin typeface="汉仪旗黑X1-75W" panose="00020600040101010101" pitchFamily="18" charset="-122"/>
                <a:ea typeface="汉仪旗黑X1-75W" panose="00020600040101010101" pitchFamily="18" charset="-122"/>
                <a:sym typeface="汉仪旗黑X1-75W" panose="00020600040101010101" pitchFamily="18" charset="-122"/>
              </a:rPr>
              <a:t>DNA&amp;RNA</a:t>
            </a:r>
            <a:endParaRPr lang="en-US" altLang="zh-CN" sz="6000" dirty="0">
              <a:latin typeface="汉仪旗黑X1-75W" panose="00020600040101010101" pitchFamily="18" charset="-122"/>
              <a:ea typeface="汉仪旗黑X1-75W" panose="00020600040101010101" pitchFamily="18" charset="-122"/>
              <a:sym typeface="汉仪旗黑X1-75W" panose="00020600040101010101" pitchFamily="18" charset="-122"/>
            </a:endParaRPr>
          </a:p>
          <a:p>
            <a:pPr algn="ctr"/>
            <a:r>
              <a:rPr lang="zh-CN" altLang="en-US" sz="6000" dirty="0">
                <a:latin typeface="汉仪旗黑X1-75W" panose="00020600040101010101" pitchFamily="18" charset="-122"/>
                <a:ea typeface="汉仪旗黑X1-75W" panose="00020600040101010101" pitchFamily="18" charset="-122"/>
                <a:sym typeface="汉仪旗黑X1-75W" panose="00020600040101010101" pitchFamily="18" charset="-122"/>
              </a:rPr>
              <a:t>基因编码，</a:t>
            </a:r>
            <a:r>
              <a:rPr lang="zh-CN" altLang="en-US" sz="6000" dirty="0">
                <a:latin typeface="汉仪旗黑X1-75W" panose="00020600040101010101" pitchFamily="18" charset="-122"/>
                <a:ea typeface="汉仪旗黑X1-75W" panose="00020600040101010101" pitchFamily="18" charset="-122"/>
                <a:sym typeface="汉仪旗黑X1-75W" panose="00020600040101010101" pitchFamily="18" charset="-122"/>
              </a:rPr>
              <a:t>遗传</a:t>
            </a:r>
            <a:endParaRPr lang="zh-CN" altLang="en-US" sz="6000"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1771650" y="1"/>
            <a:ext cx="10420350" cy="71484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97792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3864640" y="1250819"/>
            <a:ext cx="4462721" cy="923330"/>
          </a:xfrm>
          <a:prstGeom prst="rect">
            <a:avLst/>
          </a:prstGeom>
          <a:noFill/>
        </p:spPr>
        <p:txBody>
          <a:bodyPr wrap="square" rtlCol="0">
            <a:spAutoFit/>
          </a:bodyPr>
          <a:lstStyle/>
          <a:p>
            <a:pPr algn="ctr"/>
            <a:r>
              <a:rPr lang="en-US" altLang="zh-CN" sz="54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rPr>
              <a:t>02</a:t>
            </a:r>
            <a:endParaRPr lang="zh-CN" altLang="en-US" sz="54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17" name="组合 16"/>
          <p:cNvGrpSpPr/>
          <p:nvPr/>
        </p:nvGrpSpPr>
        <p:grpSpPr>
          <a:xfrm rot="10800000">
            <a:off x="0" y="6143156"/>
            <a:ext cx="10420350" cy="714844"/>
            <a:chOff x="1771650" y="1"/>
            <a:chExt cx="10420350" cy="714844"/>
          </a:xfrm>
        </p:grpSpPr>
        <p:sp>
          <p:nvSpPr>
            <p:cNvPr id="18" name="任意多边形: 形状 17"/>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直接连接符 18"/>
            <p:cNvCxnSpPr/>
            <p:nvPr/>
          </p:nvCxnSpPr>
          <p:spPr>
            <a:xfrm>
              <a:off x="1860290" y="714845"/>
              <a:ext cx="97792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12090" y="153035"/>
            <a:ext cx="4370705" cy="521970"/>
          </a:xfrm>
          <a:prstGeom prst="rect">
            <a:avLst/>
          </a:prstGeom>
          <a:noFill/>
        </p:spPr>
        <p:txBody>
          <a:bodyPr wrap="square" rtlCol="0">
            <a:spAutoFit/>
          </a:bodyPr>
          <a:lstStyle/>
          <a:p>
            <a:r>
              <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rPr>
              <a:t> DNA&amp;RNA </a:t>
            </a:r>
            <a:endParaRPr lang="en-US" altLang="zh-CN" sz="2800" b="1" dirty="0">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nvGrpSpPr>
          <p:cNvPr id="2" name="组合 1"/>
          <p:cNvGrpSpPr/>
          <p:nvPr/>
        </p:nvGrpSpPr>
        <p:grpSpPr>
          <a:xfrm>
            <a:off x="4152900" y="1"/>
            <a:ext cx="8039100" cy="236154"/>
            <a:chOff x="1771650" y="1"/>
            <a:chExt cx="10420350" cy="714844"/>
          </a:xfrm>
        </p:grpSpPr>
        <p:sp>
          <p:nvSpPr>
            <p:cNvPr id="14" name="任意多边形: 形状 13"/>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2" name="直接连接符 21"/>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rot="10800000">
            <a:off x="0" y="6621845"/>
            <a:ext cx="8039100" cy="236154"/>
            <a:chOff x="1771650" y="1"/>
            <a:chExt cx="10420350" cy="714844"/>
          </a:xfrm>
        </p:grpSpPr>
        <p:sp>
          <p:nvSpPr>
            <p:cNvPr id="23" name="任意多边形: 形状 22"/>
            <p:cNvSpPr/>
            <p:nvPr/>
          </p:nvSpPr>
          <p:spPr>
            <a:xfrm>
              <a:off x="1771650" y="1"/>
              <a:ext cx="10420350" cy="464069"/>
            </a:xfrm>
            <a:custGeom>
              <a:avLst/>
              <a:gdLst>
                <a:gd name="connsiteX0" fmla="*/ 0 w 10420350"/>
                <a:gd name="connsiteY0" fmla="*/ 0 h 464069"/>
                <a:gd name="connsiteX1" fmla="*/ 10420350 w 10420350"/>
                <a:gd name="connsiteY1" fmla="*/ 0 h 464069"/>
                <a:gd name="connsiteX2" fmla="*/ 10420350 w 10420350"/>
                <a:gd name="connsiteY2" fmla="*/ 464069 h 464069"/>
                <a:gd name="connsiteX3" fmla="*/ 214873 w 10420350"/>
                <a:gd name="connsiteY3" fmla="*/ 464069 h 464069"/>
                <a:gd name="connsiteX4" fmla="*/ 0 w 10420350"/>
                <a:gd name="connsiteY4" fmla="*/ 249196 h 46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0350" h="464069">
                  <a:moveTo>
                    <a:pt x="0" y="0"/>
                  </a:moveTo>
                  <a:lnTo>
                    <a:pt x="10420350" y="0"/>
                  </a:lnTo>
                  <a:lnTo>
                    <a:pt x="10420350" y="464069"/>
                  </a:lnTo>
                  <a:lnTo>
                    <a:pt x="214873" y="464069"/>
                  </a:lnTo>
                  <a:cubicBezTo>
                    <a:pt x="96202" y="464069"/>
                    <a:pt x="0" y="367867"/>
                    <a:pt x="0" y="249196"/>
                  </a:cubicBezTo>
                  <a:close/>
                </a:path>
              </a:pathLst>
            </a:custGeom>
            <a:solidFill>
              <a:srgbClr val="00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p:cNvCxnSpPr/>
            <p:nvPr/>
          </p:nvCxnSpPr>
          <p:spPr>
            <a:xfrm>
              <a:off x="1860290" y="714845"/>
              <a:ext cx="10331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20675" y="655955"/>
            <a:ext cx="6433820" cy="4523105"/>
          </a:xfrm>
          <a:prstGeom prst="rect">
            <a:avLst/>
          </a:prstGeom>
          <a:noFill/>
        </p:spPr>
        <p:txBody>
          <a:bodyPr wrap="square" rtlCol="0">
            <a:spAutoFit/>
          </a:bodyPr>
          <a:p>
            <a:pPr algn="l"/>
            <a:r>
              <a:rPr lang="en-US"/>
              <a:t>1.NUCLEIC ACIDS</a:t>
            </a:r>
            <a:r>
              <a:rPr lang="zh-CN" altLang="en-US">
                <a:ea typeface="SimSun" charset="0"/>
              </a:rPr>
              <a:t>：</a:t>
            </a:r>
            <a:r>
              <a:rPr lang="en-US" altLang="zh-CN">
                <a:ea typeface="SimSun" charset="0"/>
              </a:rPr>
              <a:t>double-strand,deoxyribose, bases:  Adenine, thymine, guanine, and cytosine</a:t>
            </a:r>
            <a:endParaRPr lang="en-US" altLang="zh-CN">
              <a:ea typeface="SimSun" charset="0"/>
            </a:endParaRPr>
          </a:p>
          <a:p>
            <a:pPr algn="l"/>
            <a:r>
              <a:rPr lang="zh-CN" altLang="en-US">
                <a:ea typeface="SimSun" charset="0"/>
              </a:rPr>
              <a:t>其中，</a:t>
            </a:r>
            <a:r>
              <a:rPr lang="en-US" altLang="zh-CN">
                <a:ea typeface="SimSun" charset="0"/>
              </a:rPr>
              <a:t>A</a:t>
            </a:r>
            <a:r>
              <a:rPr lang="zh-CN" altLang="en-US">
                <a:ea typeface="SimSun" charset="0"/>
              </a:rPr>
              <a:t>和</a:t>
            </a:r>
            <a:r>
              <a:rPr lang="en-US" altLang="zh-CN">
                <a:ea typeface="SimSun" charset="0"/>
              </a:rPr>
              <a:t>T</a:t>
            </a:r>
            <a:r>
              <a:rPr lang="zh-CN" altLang="en-US">
                <a:ea typeface="SimSun" charset="0"/>
              </a:rPr>
              <a:t>之间有</a:t>
            </a:r>
            <a:r>
              <a:rPr lang="en-US" altLang="zh-CN">
                <a:ea typeface="SimSun" charset="0"/>
              </a:rPr>
              <a:t>2</a:t>
            </a:r>
            <a:r>
              <a:rPr lang="zh-CN" altLang="en-US">
                <a:ea typeface="SimSun" charset="0"/>
              </a:rPr>
              <a:t>个氢键，</a:t>
            </a:r>
            <a:r>
              <a:rPr lang="en-US" altLang="zh-CN">
                <a:ea typeface="SimSun" charset="0"/>
              </a:rPr>
              <a:t>C</a:t>
            </a:r>
            <a:r>
              <a:rPr lang="zh-CN" altLang="en-US">
                <a:ea typeface="SimSun" charset="0"/>
              </a:rPr>
              <a:t>和</a:t>
            </a:r>
            <a:r>
              <a:rPr lang="en-US" altLang="zh-CN">
                <a:ea typeface="SimSun" charset="0"/>
              </a:rPr>
              <a:t>G </a:t>
            </a:r>
            <a:r>
              <a:rPr lang="zh-CN" altLang="en-US">
                <a:ea typeface="SimSun" charset="0"/>
              </a:rPr>
              <a:t>之间有</a:t>
            </a:r>
            <a:r>
              <a:rPr lang="en-US" altLang="zh-CN">
                <a:ea typeface="SimSun" charset="0"/>
              </a:rPr>
              <a:t>3</a:t>
            </a:r>
            <a:r>
              <a:rPr lang="zh-CN" altLang="en-US">
                <a:ea typeface="SimSun" charset="0"/>
              </a:rPr>
              <a:t>个氢键</a:t>
            </a:r>
            <a:endParaRPr lang="en-US" altLang="zh-CN">
              <a:ea typeface="SimSun" charset="0"/>
            </a:endParaRPr>
          </a:p>
          <a:p>
            <a:pPr algn="l"/>
            <a:r>
              <a:rPr lang="en-US" altLang="zh-CN">
                <a:solidFill>
                  <a:srgbClr val="FF0000"/>
                </a:solidFill>
                <a:highlight>
                  <a:srgbClr val="FFFF00"/>
                </a:highlight>
                <a:ea typeface="SimSun" charset="0"/>
              </a:rPr>
              <a:t>2</a:t>
            </a:r>
            <a:r>
              <a:rPr lang="zh-CN" altLang="en-US">
                <a:solidFill>
                  <a:srgbClr val="FF0000"/>
                </a:solidFill>
                <a:highlight>
                  <a:srgbClr val="FFFF00"/>
                </a:highlight>
                <a:ea typeface="SimSun" charset="0"/>
              </a:rPr>
              <a:t>，</a:t>
            </a:r>
            <a:r>
              <a:rPr lang="en-US" altLang="zh-CN">
                <a:solidFill>
                  <a:srgbClr val="FF0000"/>
                </a:solidFill>
                <a:highlight>
                  <a:srgbClr val="FFFF00"/>
                </a:highlight>
                <a:ea typeface="SimSun" charset="0"/>
              </a:rPr>
              <a:t>backbone </a:t>
            </a:r>
            <a:r>
              <a:rPr lang="zh-CN" altLang="en-US">
                <a:solidFill>
                  <a:srgbClr val="FF0000"/>
                </a:solidFill>
                <a:highlight>
                  <a:srgbClr val="FFFF00"/>
                </a:highlight>
                <a:ea typeface="SimSun" charset="0"/>
              </a:rPr>
              <a:t>之间的化学键是</a:t>
            </a:r>
            <a:r>
              <a:rPr lang="en-US" altLang="zh-CN">
                <a:solidFill>
                  <a:srgbClr val="FF0000"/>
                </a:solidFill>
                <a:highlight>
                  <a:srgbClr val="FFFF00"/>
                </a:highlight>
                <a:ea typeface="SimSun" charset="0"/>
              </a:rPr>
              <a:t>phosphodiesterbond / bases</a:t>
            </a:r>
            <a:r>
              <a:rPr lang="zh-CN" altLang="en-US">
                <a:solidFill>
                  <a:srgbClr val="FF0000"/>
                </a:solidFill>
                <a:highlight>
                  <a:srgbClr val="FFFF00"/>
                </a:highlight>
                <a:ea typeface="SimSun" charset="0"/>
              </a:rPr>
              <a:t>之间的化学键是</a:t>
            </a:r>
            <a:r>
              <a:rPr lang="en-US" altLang="zh-CN">
                <a:solidFill>
                  <a:srgbClr val="FF0000"/>
                </a:solidFill>
                <a:highlight>
                  <a:srgbClr val="FFFF00"/>
                </a:highlight>
                <a:ea typeface="SimSun" charset="0"/>
              </a:rPr>
              <a:t>hydrogen bond</a:t>
            </a:r>
            <a:endParaRPr lang="en-US" altLang="zh-CN">
              <a:solidFill>
                <a:srgbClr val="FF0000"/>
              </a:solidFill>
              <a:highlight>
                <a:srgbClr val="FFFF00"/>
              </a:highlight>
              <a:ea typeface="SimSun" charset="0"/>
            </a:endParaRPr>
          </a:p>
          <a:p>
            <a:pPr algn="l"/>
            <a:r>
              <a:rPr lang="en-US" altLang="zh-CN">
                <a:solidFill>
                  <a:schemeClr val="tx1"/>
                </a:solidFill>
                <a:ea typeface="SimSun" charset="0"/>
              </a:rPr>
              <a:t>3.DNA</a:t>
            </a:r>
            <a:r>
              <a:rPr lang="zh-CN" altLang="en-US">
                <a:solidFill>
                  <a:schemeClr val="tx1"/>
                </a:solidFill>
                <a:ea typeface="SimSun" charset="0"/>
              </a:rPr>
              <a:t>：</a:t>
            </a:r>
            <a:r>
              <a:rPr lang="en-US" altLang="zh-CN">
                <a:solidFill>
                  <a:schemeClr val="tx1"/>
                </a:solidFill>
                <a:ea typeface="SimSun" charset="0"/>
              </a:rPr>
              <a:t>double helix,double strands, deoxyribose, AGCT      RNA:single strand ,oxyribose,AUCG</a:t>
            </a:r>
            <a:endParaRPr lang="en-US" altLang="zh-CN">
              <a:solidFill>
                <a:schemeClr val="tx1"/>
              </a:solidFill>
              <a:ea typeface="SimSun" charset="0"/>
            </a:endParaRPr>
          </a:p>
          <a:p>
            <a:pPr marL="0" indent="0">
              <a:buNone/>
            </a:pPr>
            <a:r>
              <a:rPr lang="en-US" altLang="zh-CN">
                <a:solidFill>
                  <a:schemeClr val="tx1"/>
                </a:solidFill>
                <a:ea typeface="SimSun" charset="0"/>
              </a:rPr>
              <a:t>4.semi-conservative replication</a:t>
            </a:r>
            <a:r>
              <a:rPr lang="zh-CN" altLang="en-US">
                <a:solidFill>
                  <a:schemeClr val="tx1"/>
                </a:solidFill>
                <a:ea typeface="SimSun" charset="0"/>
              </a:rPr>
              <a:t>：</a:t>
            </a:r>
            <a:r>
              <a:rPr lang="zh-CN" altLang="en-US">
                <a:sym typeface="+mn-ea"/>
              </a:rPr>
              <a:t>The DNA separates</a:t>
            </a:r>
            <a:r>
              <a:rPr lang="en-US" altLang="zh-CN">
                <a:sym typeface="+mn-ea"/>
              </a:rPr>
              <a:t> </a:t>
            </a:r>
            <a:r>
              <a:rPr lang="zh-CN" altLang="en-US">
                <a:sym typeface="+mn-ea"/>
              </a:rPr>
              <a:t>into two strands, and each strand acts as a template.</a:t>
            </a:r>
            <a:endParaRPr lang="zh-CN" altLang="en-US"/>
          </a:p>
          <a:p>
            <a:pPr marL="0" indent="0">
              <a:buNone/>
            </a:pPr>
            <a:r>
              <a:rPr lang="zh-CN" altLang="en-US">
                <a:sym typeface="+mn-ea"/>
              </a:rPr>
              <a:t>Each new DNA molecule</a:t>
            </a:r>
            <a:r>
              <a:rPr lang="zh-CN" altLang="en-US">
                <a:highlight>
                  <a:srgbClr val="FFFF00"/>
                </a:highlight>
                <a:sym typeface="+mn-ea"/>
              </a:rPr>
              <a:t> consists of one old strand and a</a:t>
            </a:r>
            <a:r>
              <a:rPr lang="en-US" altLang="zh-CN">
                <a:highlight>
                  <a:srgbClr val="FFFF00"/>
                </a:highlight>
                <a:sym typeface="+mn-ea"/>
              </a:rPr>
              <a:t> </a:t>
            </a:r>
            <a:r>
              <a:rPr lang="zh-CN" altLang="en-US">
                <a:highlight>
                  <a:srgbClr val="FFFF00"/>
                </a:highlight>
                <a:sym typeface="+mn-ea"/>
              </a:rPr>
              <a:t>complementary new strand.</a:t>
            </a:r>
            <a:endParaRPr lang="zh-CN" altLang="en-US">
              <a:highlight>
                <a:srgbClr val="FFFF00"/>
              </a:highlight>
              <a:sym typeface="+mn-ea"/>
            </a:endParaRPr>
          </a:p>
          <a:p>
            <a:pPr marL="0" indent="0">
              <a:buNone/>
            </a:pPr>
            <a:r>
              <a:rPr lang="en-US" altLang="zh-CN">
                <a:highlight>
                  <a:srgbClr val="FFFF00"/>
                </a:highlight>
                <a:sym typeface="+mn-ea"/>
              </a:rPr>
              <a:t>(</a:t>
            </a:r>
            <a:r>
              <a:rPr lang="zh-CN" altLang="en-US">
                <a:highlight>
                  <a:srgbClr val="FFFF00"/>
                </a:highlight>
                <a:sym typeface="+mn-ea"/>
              </a:rPr>
              <a:t>要熟悉证明半保留复制的实验，用氮</a:t>
            </a:r>
            <a:r>
              <a:rPr lang="en-US" altLang="zh-CN">
                <a:highlight>
                  <a:srgbClr val="FFFF00"/>
                </a:highlight>
                <a:sym typeface="+mn-ea"/>
              </a:rPr>
              <a:t>15</a:t>
            </a:r>
            <a:r>
              <a:rPr lang="zh-CN" altLang="en-US">
                <a:highlight>
                  <a:srgbClr val="FFFF00"/>
                </a:highlight>
                <a:sym typeface="+mn-ea"/>
              </a:rPr>
              <a:t>同位素和氮</a:t>
            </a:r>
            <a:r>
              <a:rPr lang="en-US" altLang="zh-CN">
                <a:highlight>
                  <a:srgbClr val="FFFF00"/>
                </a:highlight>
                <a:sym typeface="+mn-ea"/>
              </a:rPr>
              <a:t>14</a:t>
            </a:r>
            <a:r>
              <a:rPr lang="zh-CN" altLang="en-US">
                <a:highlight>
                  <a:srgbClr val="FFFF00"/>
                </a:highlight>
                <a:sym typeface="+mn-ea"/>
              </a:rPr>
              <a:t>同位素培养后代），正确描述实验步骤和</a:t>
            </a:r>
            <a:r>
              <a:rPr lang="zh-CN" altLang="en-US">
                <a:highlight>
                  <a:srgbClr val="FFFF00"/>
                </a:highlight>
                <a:sym typeface="+mn-ea"/>
              </a:rPr>
              <a:t>实验现象</a:t>
            </a:r>
            <a:endParaRPr lang="zh-CN" altLang="en-US">
              <a:highlight>
                <a:srgbClr val="FFFF00"/>
              </a:highlight>
              <a:sym typeface="+mn-ea"/>
            </a:endParaRPr>
          </a:p>
          <a:p>
            <a:pPr marL="0" indent="0">
              <a:buNone/>
            </a:pPr>
            <a:endParaRPr lang="zh-CN" altLang="en-US">
              <a:highlight>
                <a:srgbClr val="FFFF00"/>
              </a:highlight>
              <a:sym typeface="+mn-ea"/>
            </a:endParaRPr>
          </a:p>
          <a:p>
            <a:pPr marL="0" indent="0">
              <a:buNone/>
            </a:pPr>
            <a:r>
              <a:rPr lang="en-US" altLang="zh-CN">
                <a:solidFill>
                  <a:schemeClr val="tx1"/>
                </a:solidFill>
                <a:sym typeface="+mn-ea"/>
              </a:rPr>
              <a:t>5</a:t>
            </a:r>
            <a:r>
              <a:rPr lang="zh-CN" altLang="en-US">
                <a:solidFill>
                  <a:schemeClr val="tx1"/>
                </a:solidFill>
                <a:ea typeface="SimSun" charset="0"/>
                <a:sym typeface="+mn-ea"/>
              </a:rPr>
              <a:t>。</a:t>
            </a:r>
            <a:endParaRPr lang="zh-CN" altLang="en-US">
              <a:solidFill>
                <a:schemeClr val="tx1"/>
              </a:solidFill>
              <a:ea typeface="SimSun" charset="0"/>
            </a:endParaRPr>
          </a:p>
          <a:p>
            <a:pPr algn="l"/>
            <a:endParaRPr lang="zh-CN" altLang="en-US">
              <a:solidFill>
                <a:schemeClr val="tx1"/>
              </a:solidFill>
              <a:ea typeface="SimSun" charset="0"/>
            </a:endParaRPr>
          </a:p>
        </p:txBody>
      </p:sp>
      <p:pic>
        <p:nvPicPr>
          <p:cNvPr id="7" name="Picture 6"/>
          <p:cNvPicPr>
            <a:picLocks noChangeAspect="1"/>
          </p:cNvPicPr>
          <p:nvPr/>
        </p:nvPicPr>
        <p:blipFill>
          <a:blip r:embed="rId1"/>
          <a:stretch>
            <a:fillRect/>
          </a:stretch>
        </p:blipFill>
        <p:spPr>
          <a:xfrm>
            <a:off x="8874760" y="2828925"/>
            <a:ext cx="3234055" cy="2397760"/>
          </a:xfrm>
          <a:prstGeom prst="rect">
            <a:avLst/>
          </a:prstGeom>
        </p:spPr>
      </p:pic>
      <p:pic>
        <p:nvPicPr>
          <p:cNvPr id="8" name="Picture 7"/>
          <p:cNvPicPr>
            <a:picLocks noChangeAspect="1"/>
          </p:cNvPicPr>
          <p:nvPr/>
        </p:nvPicPr>
        <p:blipFill>
          <a:blip r:embed="rId2"/>
          <a:stretch>
            <a:fillRect/>
          </a:stretch>
        </p:blipFill>
        <p:spPr>
          <a:xfrm>
            <a:off x="8638540" y="319405"/>
            <a:ext cx="3234690" cy="242633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 name="KSO_WM_UNIT_PLACING_PICTURE_USER_VIEWPORT" val="{&quot;height&quot;:5404.8,&quot;width&quot;:13459.199999999999}"/>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13080</Words>
  <Application>WPS Presentation</Application>
  <PresentationFormat>宽屏</PresentationFormat>
  <Paragraphs>375</Paragraphs>
  <Slides>39</Slides>
  <Notes>1</Notes>
  <HiddenSlides>1</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39</vt:i4>
      </vt:variant>
    </vt:vector>
  </HeadingPairs>
  <TitlesOfParts>
    <vt:vector size="58" baseType="lpstr">
      <vt:lpstr>Arial</vt:lpstr>
      <vt:lpstr>SimSun</vt:lpstr>
      <vt:lpstr>Wingdings</vt:lpstr>
      <vt:lpstr>汉仪旗黑X1-55W</vt:lpstr>
      <vt:lpstr>汉仪中黑KW</vt:lpstr>
      <vt:lpstr>Abel</vt:lpstr>
      <vt:lpstr>汉仪旗黑X1-75W</vt:lpstr>
      <vt:lpstr>汉仪君黑-65W</vt:lpstr>
      <vt:lpstr>SimSun</vt:lpstr>
      <vt:lpstr>Calibri</vt:lpstr>
      <vt:lpstr>微软雅黑</vt:lpstr>
      <vt:lpstr>Arial Unicode MS</vt:lpstr>
      <vt:lpstr>等线</vt:lpstr>
      <vt:lpstr>汉仪书宋二KW</vt:lpstr>
      <vt:lpstr>Apple Symbols</vt:lpstr>
      <vt:lpstr>SimSun</vt:lpstr>
      <vt:lpstr>Thonburi</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is mRNA?</vt:lpstr>
      <vt:lpstr>What is tRNA?</vt:lpstr>
      <vt:lpstr>Protein synthesis——a) Transcription  </vt:lpstr>
      <vt:lpstr>PowerPoint 演示文稿</vt:lpstr>
      <vt:lpstr>PowerPoint 演示文稿</vt:lpstr>
      <vt:lpstr>Genetic mutations</vt:lpstr>
      <vt:lpstr>PowerPoint 演示文稿</vt:lpstr>
      <vt:lpstr>PowerPoint 演示文稿</vt:lpstr>
      <vt:lpstr>Cystic fibrosis囊性纤维化</vt:lpstr>
      <vt:lpstr>Effects on respiratory system</vt:lpstr>
      <vt:lpstr>Effects on the digestive system</vt:lpstr>
      <vt:lpstr>Effects on the reproductive system</vt:lpstr>
      <vt:lpstr>Effects on the sweat glands</vt:lpstr>
      <vt:lpstr>Prenatal testing</vt:lpstr>
      <vt:lpstr>PowerPoint 演示文稿</vt:lpstr>
      <vt:lpstr>PowerPoint 演示文稿</vt:lpstr>
      <vt:lpstr>benefits of CVS：</vt:lpstr>
      <vt:lpstr>PowerPoint 演示文稿</vt:lpstr>
      <vt:lpstr>Ethical &amp;Social Issuesof Genetic Screening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WPS_1659194530</cp:lastModifiedBy>
  <cp:revision>12</cp:revision>
  <dcterms:created xsi:type="dcterms:W3CDTF">2023-12-13T00:33:21Z</dcterms:created>
  <dcterms:modified xsi:type="dcterms:W3CDTF">2023-12-13T00:33:21Z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1033-4.2.0.6720</vt:lpwstr>
  </property>
  <property fmtid="{D5CDD505-2E9C-101B-9397-08002B2CF9AE}" pid="3" name="KSOTemplateUUID">
    <vt:lpwstr>v1.0_mb_IGoQ7FMLEPULRVJ1e253UQ==</vt:lpwstr>
  </property>
  <property fmtid="{D5CDD505-2E9C-101B-9397-08002B2CF9AE}" pid="4" name="ICV">
    <vt:lpwstr>FD1323B260EF3D63C95D7465902D50C7</vt:lpwstr>
  </property>
</Properties>
</file>